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4"/>
  </p:sldMasterIdLst>
  <p:sldIdLst>
    <p:sldId id="256" r:id="rId5"/>
    <p:sldId id="257" r:id="rId6"/>
    <p:sldId id="258" r:id="rId7"/>
    <p:sldId id="276" r:id="rId8"/>
    <p:sldId id="259" r:id="rId9"/>
    <p:sldId id="260"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ABAB"/>
    <a:srgbClr val="FFD1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678319-57DC-435C-B32F-BD7CE104DC8F}" v="1" dt="2025-09-05T13:09:50.2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6" d="100"/>
          <a:sy n="96" d="100"/>
        </p:scale>
        <p:origin x="1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9706BA-F7EF-45E2-A5EA-526BF395997E}" type="datetimeFigureOut">
              <a:rPr lang="en-GB" smtClean="0"/>
              <a:t>05/09/2025</a:t>
            </a:fld>
            <a:endParaRPr lang="en-GB"/>
          </a:p>
        </p:txBody>
      </p:sp>
      <p:sp>
        <p:nvSpPr>
          <p:cNvPr id="5" name="Footer Placeholder 4"/>
          <p:cNvSpPr>
            <a:spLocks noGrp="1"/>
          </p:cNvSpPr>
          <p:nvPr>
            <p:ph type="ftr" sz="quarter" idx="11"/>
          </p:nvPr>
        </p:nvSpPr>
        <p:spPr>
          <a:xfrm>
            <a:off x="5332412" y="5883275"/>
            <a:ext cx="4324044" cy="365125"/>
          </a:xfrm>
        </p:spPr>
        <p:txBody>
          <a:bodyPr/>
          <a:lstStyle/>
          <a:p>
            <a:endParaRPr lang="en-GB"/>
          </a:p>
        </p:txBody>
      </p:sp>
      <p:sp>
        <p:nvSpPr>
          <p:cNvPr id="6" name="Slide Number Placeholder 5"/>
          <p:cNvSpPr>
            <a:spLocks noGrp="1"/>
          </p:cNvSpPr>
          <p:nvPr>
            <p:ph type="sldNum" sz="quarter" idx="12"/>
          </p:nvPr>
        </p:nvSpPr>
        <p:spPr/>
        <p:txBody>
          <a:bodyPr/>
          <a:lstStyle/>
          <a:p>
            <a:fld id="{3EC612E1-573E-4563-A651-08CCC92E352C}" type="slidenum">
              <a:rPr lang="en-GB" smtClean="0"/>
              <a:t>‹#›</a:t>
            </a:fld>
            <a:endParaRPr lang="en-GB"/>
          </a:p>
        </p:txBody>
      </p:sp>
    </p:spTree>
    <p:extLst>
      <p:ext uri="{BB962C8B-B14F-4D97-AF65-F5344CB8AC3E}">
        <p14:creationId xmlns:p14="http://schemas.microsoft.com/office/powerpoint/2010/main" val="3708418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F9706BA-F7EF-45E2-A5EA-526BF395997E}" type="datetimeFigureOut">
              <a:rPr lang="en-GB" smtClean="0"/>
              <a:t>05/09/2025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C612E1-573E-4563-A651-08CCC92E352C}" type="slidenum">
              <a:rPr lang="en-GB" smtClean="0"/>
              <a:t>‹#›</a:t>
            </a:fld>
            <a:endParaRPr lang="en-GB"/>
          </a:p>
        </p:txBody>
      </p:sp>
    </p:spTree>
    <p:extLst>
      <p:ext uri="{BB962C8B-B14F-4D97-AF65-F5344CB8AC3E}">
        <p14:creationId xmlns:p14="http://schemas.microsoft.com/office/powerpoint/2010/main" val="892616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F9706BA-F7EF-45E2-A5EA-526BF395997E}" type="datetimeFigureOut">
              <a:rPr lang="en-GB" smtClean="0"/>
              <a:t>05/09/2025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C612E1-573E-4563-A651-08CCC92E352C}" type="slidenum">
              <a:rPr lang="en-GB" smtClean="0"/>
              <a:t>‹#›</a:t>
            </a:fld>
            <a:endParaRPr lang="en-GB"/>
          </a:p>
        </p:txBody>
      </p:sp>
    </p:spTree>
    <p:extLst>
      <p:ext uri="{BB962C8B-B14F-4D97-AF65-F5344CB8AC3E}">
        <p14:creationId xmlns:p14="http://schemas.microsoft.com/office/powerpoint/2010/main" val="1045312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F9706BA-F7EF-45E2-A5EA-526BF395997E}" type="datetimeFigureOut">
              <a:rPr lang="en-GB" smtClean="0"/>
              <a:t>05/09/2025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C612E1-573E-4563-A651-08CCC92E352C}" type="slidenum">
              <a:rPr lang="en-GB" smtClean="0"/>
              <a:t>‹#›</a:t>
            </a:fld>
            <a:endParaRPr lang="en-GB"/>
          </a:p>
        </p:txBody>
      </p:sp>
    </p:spTree>
    <p:extLst>
      <p:ext uri="{BB962C8B-B14F-4D97-AF65-F5344CB8AC3E}">
        <p14:creationId xmlns:p14="http://schemas.microsoft.com/office/powerpoint/2010/main" val="3155795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F9706BA-F7EF-45E2-A5EA-526BF395997E}" type="datetimeFigureOut">
              <a:rPr lang="en-GB" smtClean="0"/>
              <a:t>05/09/2025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C612E1-573E-4563-A651-08CCC92E352C}" type="slidenum">
              <a:rPr lang="en-GB" smtClean="0"/>
              <a:t>‹#›</a:t>
            </a:fld>
            <a:endParaRPr lang="en-GB"/>
          </a:p>
        </p:txBody>
      </p:sp>
    </p:spTree>
    <p:extLst>
      <p:ext uri="{BB962C8B-B14F-4D97-AF65-F5344CB8AC3E}">
        <p14:creationId xmlns:p14="http://schemas.microsoft.com/office/powerpoint/2010/main" val="41916536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F9706BA-F7EF-45E2-A5EA-526BF395997E}" type="datetimeFigureOut">
              <a:rPr lang="en-GB" smtClean="0"/>
              <a:t>05/09/2025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C612E1-573E-4563-A651-08CCC92E352C}" type="slidenum">
              <a:rPr lang="en-GB" smtClean="0"/>
              <a:t>‹#›</a:t>
            </a:fld>
            <a:endParaRPr lang="en-GB"/>
          </a:p>
        </p:txBody>
      </p:sp>
    </p:spTree>
    <p:extLst>
      <p:ext uri="{BB962C8B-B14F-4D97-AF65-F5344CB8AC3E}">
        <p14:creationId xmlns:p14="http://schemas.microsoft.com/office/powerpoint/2010/main" val="28495337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F9706BA-F7EF-45E2-A5EA-526BF395997E}" type="datetimeFigureOut">
              <a:rPr lang="en-GB" smtClean="0"/>
              <a:t>05/09/2025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C612E1-573E-4563-A651-08CCC92E352C}" type="slidenum">
              <a:rPr lang="en-GB" smtClean="0"/>
              <a:t>‹#›</a:t>
            </a:fld>
            <a:endParaRPr lang="en-GB"/>
          </a:p>
        </p:txBody>
      </p:sp>
    </p:spTree>
    <p:extLst>
      <p:ext uri="{BB962C8B-B14F-4D97-AF65-F5344CB8AC3E}">
        <p14:creationId xmlns:p14="http://schemas.microsoft.com/office/powerpoint/2010/main" val="19623599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9706BA-F7EF-45E2-A5EA-526BF395997E}" type="datetimeFigureOut">
              <a:rPr lang="en-GB" smtClean="0"/>
              <a:t>05/09/2025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C612E1-573E-4563-A651-08CCC92E352C}" type="slidenum">
              <a:rPr lang="en-GB" smtClean="0"/>
              <a:t>‹#›</a:t>
            </a:fld>
            <a:endParaRPr lang="en-GB"/>
          </a:p>
        </p:txBody>
      </p:sp>
    </p:spTree>
    <p:extLst>
      <p:ext uri="{BB962C8B-B14F-4D97-AF65-F5344CB8AC3E}">
        <p14:creationId xmlns:p14="http://schemas.microsoft.com/office/powerpoint/2010/main" val="14164196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9706BA-F7EF-45E2-A5EA-526BF395997E}" type="datetimeFigureOut">
              <a:rPr lang="en-GB" smtClean="0"/>
              <a:t>05/09/2025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C612E1-573E-4563-A651-08CCC92E352C}" type="slidenum">
              <a:rPr lang="en-GB" smtClean="0"/>
              <a:t>‹#›</a:t>
            </a:fld>
            <a:endParaRPr lang="en-GB"/>
          </a:p>
        </p:txBody>
      </p:sp>
    </p:spTree>
    <p:extLst>
      <p:ext uri="{BB962C8B-B14F-4D97-AF65-F5344CB8AC3E}">
        <p14:creationId xmlns:p14="http://schemas.microsoft.com/office/powerpoint/2010/main" val="4205544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9706BA-F7EF-45E2-A5EA-526BF395997E}" type="datetimeFigureOut">
              <a:rPr lang="en-GB" smtClean="0"/>
              <a:t>05/09/2025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951856" y="5867131"/>
            <a:ext cx="551167" cy="365125"/>
          </a:xfrm>
        </p:spPr>
        <p:txBody>
          <a:bodyPr/>
          <a:lstStyle/>
          <a:p>
            <a:fld id="{3EC612E1-573E-4563-A651-08CCC92E352C}" type="slidenum">
              <a:rPr lang="en-GB" smtClean="0"/>
              <a:t>‹#›</a:t>
            </a:fld>
            <a:endParaRPr lang="en-GB"/>
          </a:p>
        </p:txBody>
      </p:sp>
    </p:spTree>
    <p:extLst>
      <p:ext uri="{BB962C8B-B14F-4D97-AF65-F5344CB8AC3E}">
        <p14:creationId xmlns:p14="http://schemas.microsoft.com/office/powerpoint/2010/main" val="937882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F9706BA-F7EF-45E2-A5EA-526BF395997E}" type="datetimeFigureOut">
              <a:rPr lang="en-GB" smtClean="0"/>
              <a:t>05/09/2025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C612E1-573E-4563-A651-08CCC92E352C}" type="slidenum">
              <a:rPr lang="en-GB" smtClean="0"/>
              <a:t>‹#›</a:t>
            </a:fld>
            <a:endParaRPr lang="en-GB"/>
          </a:p>
        </p:txBody>
      </p:sp>
    </p:spTree>
    <p:extLst>
      <p:ext uri="{BB962C8B-B14F-4D97-AF65-F5344CB8AC3E}">
        <p14:creationId xmlns:p14="http://schemas.microsoft.com/office/powerpoint/2010/main" val="87859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9706BA-F7EF-45E2-A5EA-526BF395997E}" type="datetimeFigureOut">
              <a:rPr lang="en-GB" smtClean="0"/>
              <a:t>05/09/2025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C612E1-573E-4563-A651-08CCC92E352C}" type="slidenum">
              <a:rPr lang="en-GB" smtClean="0"/>
              <a:t>‹#›</a:t>
            </a:fld>
            <a:endParaRPr lang="en-GB"/>
          </a:p>
        </p:txBody>
      </p:sp>
    </p:spTree>
    <p:extLst>
      <p:ext uri="{BB962C8B-B14F-4D97-AF65-F5344CB8AC3E}">
        <p14:creationId xmlns:p14="http://schemas.microsoft.com/office/powerpoint/2010/main" val="669998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9706BA-F7EF-45E2-A5EA-526BF395997E}" type="datetimeFigureOut">
              <a:rPr lang="en-GB" smtClean="0"/>
              <a:t>05/09/2025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C612E1-573E-4563-A651-08CCC92E352C}" type="slidenum">
              <a:rPr lang="en-GB" smtClean="0"/>
              <a:t>‹#›</a:t>
            </a:fld>
            <a:endParaRPr lang="en-GB"/>
          </a:p>
        </p:txBody>
      </p:sp>
    </p:spTree>
    <p:extLst>
      <p:ext uri="{BB962C8B-B14F-4D97-AF65-F5344CB8AC3E}">
        <p14:creationId xmlns:p14="http://schemas.microsoft.com/office/powerpoint/2010/main" val="2738769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9706BA-F7EF-45E2-A5EA-526BF395997E}" type="datetimeFigureOut">
              <a:rPr lang="en-GB" smtClean="0"/>
              <a:t>05/09/2025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C612E1-573E-4563-A651-08CCC92E352C}" type="slidenum">
              <a:rPr lang="en-GB" smtClean="0"/>
              <a:t>‹#›</a:t>
            </a:fld>
            <a:endParaRPr lang="en-GB"/>
          </a:p>
        </p:txBody>
      </p:sp>
    </p:spTree>
    <p:extLst>
      <p:ext uri="{BB962C8B-B14F-4D97-AF65-F5344CB8AC3E}">
        <p14:creationId xmlns:p14="http://schemas.microsoft.com/office/powerpoint/2010/main" val="3452738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9706BA-F7EF-45E2-A5EA-526BF395997E}" type="datetimeFigureOut">
              <a:rPr lang="en-GB" smtClean="0"/>
              <a:t>05/09/2025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C612E1-573E-4563-A651-08CCC92E352C}" type="slidenum">
              <a:rPr lang="en-GB" smtClean="0"/>
              <a:t>‹#›</a:t>
            </a:fld>
            <a:endParaRPr lang="en-GB"/>
          </a:p>
        </p:txBody>
      </p:sp>
    </p:spTree>
    <p:extLst>
      <p:ext uri="{BB962C8B-B14F-4D97-AF65-F5344CB8AC3E}">
        <p14:creationId xmlns:p14="http://schemas.microsoft.com/office/powerpoint/2010/main" val="3160885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F9706BA-F7EF-45E2-A5EA-526BF395997E}" type="datetimeFigureOut">
              <a:rPr lang="en-GB" smtClean="0"/>
              <a:t>05/09/2025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C612E1-573E-4563-A651-08CCC92E352C}" type="slidenum">
              <a:rPr lang="en-GB" smtClean="0"/>
              <a:t>‹#›</a:t>
            </a:fld>
            <a:endParaRPr lang="en-GB"/>
          </a:p>
        </p:txBody>
      </p:sp>
    </p:spTree>
    <p:extLst>
      <p:ext uri="{BB962C8B-B14F-4D97-AF65-F5344CB8AC3E}">
        <p14:creationId xmlns:p14="http://schemas.microsoft.com/office/powerpoint/2010/main" val="624182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F9706BA-F7EF-45E2-A5EA-526BF395997E}" type="datetimeFigureOut">
              <a:rPr lang="en-GB" smtClean="0"/>
              <a:t>05/09/2025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C612E1-573E-4563-A651-08CCC92E352C}" type="slidenum">
              <a:rPr lang="en-GB" smtClean="0"/>
              <a:t>‹#›</a:t>
            </a:fld>
            <a:endParaRPr lang="en-GB"/>
          </a:p>
        </p:txBody>
      </p:sp>
    </p:spTree>
    <p:extLst>
      <p:ext uri="{BB962C8B-B14F-4D97-AF65-F5344CB8AC3E}">
        <p14:creationId xmlns:p14="http://schemas.microsoft.com/office/powerpoint/2010/main" val="575276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F9706BA-F7EF-45E2-A5EA-526BF395997E}" type="datetimeFigureOut">
              <a:rPr lang="en-GB" smtClean="0"/>
              <a:t>05/09/2025</a:t>
            </a:fld>
            <a:endParaRPr lang="en-GB"/>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EC612E1-573E-4563-A651-08CCC92E352C}" type="slidenum">
              <a:rPr lang="en-GB" smtClean="0"/>
              <a:t>‹#›</a:t>
            </a:fld>
            <a:endParaRPr lang="en-GB"/>
          </a:p>
        </p:txBody>
      </p:sp>
    </p:spTree>
    <p:extLst>
      <p:ext uri="{BB962C8B-B14F-4D97-AF65-F5344CB8AC3E}">
        <p14:creationId xmlns:p14="http://schemas.microsoft.com/office/powerpoint/2010/main" val="1719837954"/>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 id="2147483723" r:id="rId14"/>
    <p:sldLayoutId id="2147483724" r:id="rId15"/>
    <p:sldLayoutId id="2147483725" r:id="rId16"/>
    <p:sldLayoutId id="2147483726"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chapel-cit.co.uk/web/special_educational_needs/343986"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image" Target="../media/image9.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hyperlink" Target="http://www.lincolnshire.gov.uk/liaise" TargetMode="External"/><Relationship Id="rId7" Type="http://schemas.openxmlformats.org/officeDocument/2006/relationships/hyperlink" Target="http://www.kids.org.uk/" TargetMode="External"/><Relationship Id="rId2" Type="http://schemas.openxmlformats.org/officeDocument/2006/relationships/hyperlink" Target="http://www.lincolnshire.gov.uk/" TargetMode="External"/><Relationship Id="rId1" Type="http://schemas.openxmlformats.org/officeDocument/2006/relationships/slideLayout" Target="../slideLayouts/slideLayout2.xml"/><Relationship Id="rId6" Type="http://schemas.openxmlformats.org/officeDocument/2006/relationships/hyperlink" Target="http://www.youngmind.org.uk/" TargetMode="External"/><Relationship Id="rId5" Type="http://schemas.openxmlformats.org/officeDocument/2006/relationships/hyperlink" Target="http://www.autism.org.uk/" TargetMode="External"/><Relationship Id="rId4" Type="http://schemas.openxmlformats.org/officeDocument/2006/relationships/hyperlink" Target="mailto:liaise@lincolnshire.gov.uk" TargetMode="Externa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15.xml"/><Relationship Id="rId18" Type="http://schemas.openxmlformats.org/officeDocument/2006/relationships/slide" Target="slide20.xml"/><Relationship Id="rId3" Type="http://schemas.openxmlformats.org/officeDocument/2006/relationships/slide" Target="slide5.xml"/><Relationship Id="rId7" Type="http://schemas.openxmlformats.org/officeDocument/2006/relationships/slide" Target="slide9.xml"/><Relationship Id="rId12" Type="http://schemas.openxmlformats.org/officeDocument/2006/relationships/slide" Target="slide14.xml"/><Relationship Id="rId17" Type="http://schemas.openxmlformats.org/officeDocument/2006/relationships/slide" Target="slide19.xml"/><Relationship Id="rId2" Type="http://schemas.openxmlformats.org/officeDocument/2006/relationships/slide" Target="slide4.xml"/><Relationship Id="rId16" Type="http://schemas.openxmlformats.org/officeDocument/2006/relationships/slide" Target="slide18.xml"/><Relationship Id="rId1" Type="http://schemas.openxmlformats.org/officeDocument/2006/relationships/slideLayout" Target="../slideLayouts/slideLayout2.xml"/><Relationship Id="rId6" Type="http://schemas.openxmlformats.org/officeDocument/2006/relationships/slide" Target="slide8.xml"/><Relationship Id="rId11" Type="http://schemas.openxmlformats.org/officeDocument/2006/relationships/slide" Target="slide13.xml"/><Relationship Id="rId5" Type="http://schemas.openxmlformats.org/officeDocument/2006/relationships/slide" Target="slide7.xml"/><Relationship Id="rId15" Type="http://schemas.openxmlformats.org/officeDocument/2006/relationships/slide" Target="slide17.xml"/><Relationship Id="rId10" Type="http://schemas.openxmlformats.org/officeDocument/2006/relationships/slide" Target="slide12.xml"/><Relationship Id="rId4" Type="http://schemas.openxmlformats.org/officeDocument/2006/relationships/slide" Target="slide6.xml"/><Relationship Id="rId9" Type="http://schemas.openxmlformats.org/officeDocument/2006/relationships/slide" Target="slide11.xml"/><Relationship Id="rId14" Type="http://schemas.openxmlformats.org/officeDocument/2006/relationships/slide" Target="slide16.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hyperlink" Target="mailto:enquiries@chapel-cit.co.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0BA9A-E6A1-4ACC-9EB4-9B1BAF9644F4}"/>
              </a:ext>
            </a:extLst>
          </p:cNvPr>
          <p:cNvSpPr>
            <a:spLocks noGrp="1"/>
          </p:cNvSpPr>
          <p:nvPr>
            <p:ph type="ctrTitle"/>
          </p:nvPr>
        </p:nvSpPr>
        <p:spPr>
          <a:xfrm>
            <a:off x="1684421" y="2401345"/>
            <a:ext cx="9144000" cy="2387600"/>
          </a:xfrm>
        </p:spPr>
        <p:txBody>
          <a:bodyPr>
            <a:normAutofit fontScale="90000"/>
          </a:bodyPr>
          <a:lstStyle/>
          <a:p>
            <a:r>
              <a:rPr lang="en-GB" b="1" u="sng" dirty="0"/>
              <a:t>Chapel St Leonards Primary School SEND information report </a:t>
            </a:r>
            <a:br>
              <a:rPr lang="en-GB" b="1" u="sng" dirty="0"/>
            </a:br>
            <a:r>
              <a:rPr lang="en-GB" b="1" u="sng" dirty="0"/>
              <a:t>2025/2026</a:t>
            </a:r>
          </a:p>
        </p:txBody>
      </p:sp>
      <p:sp>
        <p:nvSpPr>
          <p:cNvPr id="3" name="Subtitle 2">
            <a:extLst>
              <a:ext uri="{FF2B5EF4-FFF2-40B4-BE49-F238E27FC236}">
                <a16:creationId xmlns:a16="http://schemas.microsoft.com/office/drawing/2014/main" id="{ABA1943C-4F35-4C5C-9F41-437721DBE4E7}"/>
              </a:ext>
            </a:extLst>
          </p:cNvPr>
          <p:cNvSpPr>
            <a:spLocks noGrp="1"/>
          </p:cNvSpPr>
          <p:nvPr>
            <p:ph type="subTitle" idx="1"/>
          </p:nvPr>
        </p:nvSpPr>
        <p:spPr>
          <a:xfrm>
            <a:off x="1684421" y="4907756"/>
            <a:ext cx="9144000" cy="1655762"/>
          </a:xfrm>
        </p:spPr>
        <p:txBody>
          <a:bodyPr/>
          <a:lstStyle/>
          <a:p>
            <a:r>
              <a:rPr lang="en-GB" dirty="0"/>
              <a:t>This report should be read alongside our SEND policy (available at </a:t>
            </a:r>
            <a:r>
              <a:rPr lang="en-GB" dirty="0">
                <a:hlinkClick r:id="rId2"/>
              </a:rPr>
              <a:t>https://www.chapel-cit.co.uk/web/special_educational_needs/343986</a:t>
            </a:r>
            <a:r>
              <a:rPr lang="en-GB" dirty="0"/>
              <a:t>)</a:t>
            </a:r>
          </a:p>
          <a:p>
            <a:endParaRPr lang="en-GB" dirty="0"/>
          </a:p>
        </p:txBody>
      </p:sp>
      <p:pic>
        <p:nvPicPr>
          <p:cNvPr id="4" name="Picture 3">
            <a:extLst>
              <a:ext uri="{FF2B5EF4-FFF2-40B4-BE49-F238E27FC236}">
                <a16:creationId xmlns:a16="http://schemas.microsoft.com/office/drawing/2014/main" id="{5C0DA1E7-30DE-41BE-BBA3-40A81C079FB1}"/>
              </a:ext>
            </a:extLst>
          </p:cNvPr>
          <p:cNvPicPr>
            <a:picLocks noChangeAspect="1"/>
          </p:cNvPicPr>
          <p:nvPr/>
        </p:nvPicPr>
        <p:blipFill>
          <a:blip r:embed="rId3"/>
          <a:stretch>
            <a:fillRect/>
          </a:stretch>
        </p:blipFill>
        <p:spPr>
          <a:xfrm>
            <a:off x="326964" y="3095776"/>
            <a:ext cx="3086531" cy="2235200"/>
          </a:xfrm>
          <a:prstGeom prst="rect">
            <a:avLst/>
          </a:prstGeom>
        </p:spPr>
      </p:pic>
    </p:spTree>
    <p:extLst>
      <p:ext uri="{BB962C8B-B14F-4D97-AF65-F5344CB8AC3E}">
        <p14:creationId xmlns:p14="http://schemas.microsoft.com/office/powerpoint/2010/main" val="3046049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A5317-3465-488F-9A94-AE40701305A5}"/>
              </a:ext>
            </a:extLst>
          </p:cNvPr>
          <p:cNvSpPr>
            <a:spLocks noGrp="1"/>
          </p:cNvSpPr>
          <p:nvPr>
            <p:ph type="title"/>
          </p:nvPr>
        </p:nvSpPr>
        <p:spPr>
          <a:xfrm>
            <a:off x="0" y="188662"/>
            <a:ext cx="10515600" cy="1325563"/>
          </a:xfrm>
        </p:spPr>
        <p:txBody>
          <a:bodyPr>
            <a:normAutofit fontScale="90000"/>
          </a:bodyPr>
          <a:lstStyle/>
          <a:p>
            <a:r>
              <a:rPr lang="en-GB" b="1" u="sng" dirty="0"/>
              <a:t>What training have our staff had in order to support your child with SEN?</a:t>
            </a:r>
            <a:br>
              <a:rPr lang="en-GB" dirty="0"/>
            </a:br>
            <a:endParaRPr lang="en-GB" dirty="0"/>
          </a:p>
        </p:txBody>
      </p:sp>
      <p:sp>
        <p:nvSpPr>
          <p:cNvPr id="3" name="Content Placeholder 2">
            <a:extLst>
              <a:ext uri="{FF2B5EF4-FFF2-40B4-BE49-F238E27FC236}">
                <a16:creationId xmlns:a16="http://schemas.microsoft.com/office/drawing/2014/main" id="{44E8BA3F-A0CC-48D6-AED4-7235A9DCE7C2}"/>
              </a:ext>
            </a:extLst>
          </p:cNvPr>
          <p:cNvSpPr>
            <a:spLocks noGrp="1"/>
          </p:cNvSpPr>
          <p:nvPr>
            <p:ph idx="1"/>
          </p:nvPr>
        </p:nvSpPr>
        <p:spPr>
          <a:xfrm>
            <a:off x="1335349" y="1808654"/>
            <a:ext cx="5418221" cy="4351338"/>
          </a:xfrm>
        </p:spPr>
        <p:txBody>
          <a:bodyPr>
            <a:normAutofit fontScale="85000" lnSpcReduction="20000"/>
          </a:bodyPr>
          <a:lstStyle/>
          <a:p>
            <a:pPr marL="0" indent="0">
              <a:buNone/>
            </a:pPr>
            <a:r>
              <a:rPr lang="en-GB" b="1" dirty="0"/>
              <a:t>Staff members receive regular up- to- date training on SEN. </a:t>
            </a:r>
          </a:p>
          <a:p>
            <a:pPr marL="0" indent="0">
              <a:buNone/>
            </a:pPr>
            <a:r>
              <a:rPr lang="en-GB" b="1" dirty="0"/>
              <a:t>The SENDCo has the following qualifications:</a:t>
            </a:r>
          </a:p>
          <a:p>
            <a:r>
              <a:rPr lang="en-GB" dirty="0"/>
              <a:t>BA (Hons) education studies with special educational needs and inclusion. </a:t>
            </a:r>
          </a:p>
          <a:p>
            <a:r>
              <a:rPr lang="en-GB" dirty="0"/>
              <a:t>Completed a </a:t>
            </a:r>
            <a:r>
              <a:rPr lang="en-GB" dirty="0" err="1"/>
              <a:t>NASENDCo</a:t>
            </a:r>
            <a:r>
              <a:rPr lang="en-GB" dirty="0"/>
              <a:t> award with Northampton University. </a:t>
            </a:r>
          </a:p>
          <a:p>
            <a:pPr marL="0" indent="0">
              <a:buNone/>
            </a:pPr>
            <a:r>
              <a:rPr lang="en-GB" dirty="0"/>
              <a:t>Adaptive teaching (the process of including all children’s needs in learning) is an integral part of our school’s values.</a:t>
            </a:r>
          </a:p>
          <a:p>
            <a:pPr marL="0" indent="0">
              <a:buNone/>
            </a:pPr>
            <a:r>
              <a:rPr lang="en-GB" b="1" dirty="0"/>
              <a:t>Our teaching assistants will continue to access ongoing training and guidance to support children in school. </a:t>
            </a:r>
          </a:p>
          <a:p>
            <a:endParaRPr lang="en-GB" b="1" dirty="0"/>
          </a:p>
        </p:txBody>
      </p:sp>
      <p:graphicFrame>
        <p:nvGraphicFramePr>
          <p:cNvPr id="5" name="Table 4">
            <a:extLst>
              <a:ext uri="{FF2B5EF4-FFF2-40B4-BE49-F238E27FC236}">
                <a16:creationId xmlns:a16="http://schemas.microsoft.com/office/drawing/2014/main" id="{1A148698-0E2D-40CA-A184-2F6F0A087FEA}"/>
              </a:ext>
            </a:extLst>
          </p:cNvPr>
          <p:cNvGraphicFramePr>
            <a:graphicFrameLocks noGrp="1"/>
          </p:cNvGraphicFramePr>
          <p:nvPr>
            <p:extLst>
              <p:ext uri="{D42A27DB-BD31-4B8C-83A1-F6EECF244321}">
                <p14:modId xmlns:p14="http://schemas.microsoft.com/office/powerpoint/2010/main" val="3752828860"/>
              </p:ext>
            </p:extLst>
          </p:nvPr>
        </p:nvGraphicFramePr>
        <p:xfrm>
          <a:off x="7122693" y="1665871"/>
          <a:ext cx="3903579" cy="4494121"/>
        </p:xfrm>
        <a:graphic>
          <a:graphicData uri="http://schemas.openxmlformats.org/drawingml/2006/table">
            <a:tbl>
              <a:tblPr firstRow="1" bandRow="1">
                <a:tableStyleId>{9DCAF9ED-07DC-4A11-8D7F-57B35C25682E}</a:tableStyleId>
              </a:tblPr>
              <a:tblGrid>
                <a:gridCol w="3903579">
                  <a:extLst>
                    <a:ext uri="{9D8B030D-6E8A-4147-A177-3AD203B41FA5}">
                      <a16:colId xmlns:a16="http://schemas.microsoft.com/office/drawing/2014/main" val="3356017040"/>
                    </a:ext>
                  </a:extLst>
                </a:gridCol>
              </a:tblGrid>
              <a:tr h="497296">
                <a:tc>
                  <a:txBody>
                    <a:bodyPr/>
                    <a:lstStyle/>
                    <a:p>
                      <a:r>
                        <a:rPr lang="en-GB" dirty="0"/>
                        <a:t>Training and experience:</a:t>
                      </a:r>
                    </a:p>
                  </a:txBody>
                  <a:tcPr>
                    <a:solidFill>
                      <a:srgbClr val="C00000"/>
                    </a:solidFill>
                  </a:tcPr>
                </a:tc>
                <a:extLst>
                  <a:ext uri="{0D108BD9-81ED-4DB2-BD59-A6C34878D82A}">
                    <a16:rowId xmlns:a16="http://schemas.microsoft.com/office/drawing/2014/main" val="3901254175"/>
                  </a:ext>
                </a:extLst>
              </a:tr>
              <a:tr h="870267">
                <a:tc>
                  <a:txBody>
                    <a:bodyPr/>
                    <a:lstStyle/>
                    <a:p>
                      <a:r>
                        <a:rPr lang="en-GB" dirty="0"/>
                        <a:t>First aid – yearly first aid training provided to all members of staff. </a:t>
                      </a:r>
                    </a:p>
                  </a:txBody>
                  <a:tcPr/>
                </a:tc>
                <a:extLst>
                  <a:ext uri="{0D108BD9-81ED-4DB2-BD59-A6C34878D82A}">
                    <a16:rowId xmlns:a16="http://schemas.microsoft.com/office/drawing/2014/main" val="1844080339"/>
                  </a:ext>
                </a:extLst>
              </a:tr>
              <a:tr h="1243239">
                <a:tc>
                  <a:txBody>
                    <a:bodyPr/>
                    <a:lstStyle/>
                    <a:p>
                      <a:r>
                        <a:rPr lang="en-GB" dirty="0"/>
                        <a:t>Safeguarding – yearly training provided to all staff and courses throughout the year. </a:t>
                      </a:r>
                    </a:p>
                  </a:txBody>
                  <a:tcPr/>
                </a:tc>
                <a:extLst>
                  <a:ext uri="{0D108BD9-81ED-4DB2-BD59-A6C34878D82A}">
                    <a16:rowId xmlns:a16="http://schemas.microsoft.com/office/drawing/2014/main" val="1997235520"/>
                  </a:ext>
                </a:extLst>
              </a:tr>
              <a:tr h="1243239">
                <a:tc>
                  <a:txBody>
                    <a:bodyPr/>
                    <a:lstStyle/>
                    <a:p>
                      <a:r>
                        <a:rPr lang="en-GB" dirty="0"/>
                        <a:t>Team teach – a selection of staff in school are team teach trained in de- escalation techniques. </a:t>
                      </a:r>
                    </a:p>
                  </a:txBody>
                  <a:tcPr/>
                </a:tc>
                <a:extLst>
                  <a:ext uri="{0D108BD9-81ED-4DB2-BD59-A6C34878D82A}">
                    <a16:rowId xmlns:a16="http://schemas.microsoft.com/office/drawing/2014/main" val="3754769554"/>
                  </a:ext>
                </a:extLst>
              </a:tr>
              <a:tr h="497296">
                <a:tc>
                  <a:txBody>
                    <a:bodyPr/>
                    <a:lstStyle/>
                    <a:p>
                      <a:r>
                        <a:rPr lang="en-GB" dirty="0"/>
                        <a:t>Autism and dyslexia (Miss Smith- SENDCo)</a:t>
                      </a:r>
                    </a:p>
                  </a:txBody>
                  <a:tcPr/>
                </a:tc>
                <a:extLst>
                  <a:ext uri="{0D108BD9-81ED-4DB2-BD59-A6C34878D82A}">
                    <a16:rowId xmlns:a16="http://schemas.microsoft.com/office/drawing/2014/main" val="2495963545"/>
                  </a:ext>
                </a:extLst>
              </a:tr>
            </a:tbl>
          </a:graphicData>
        </a:graphic>
      </p:graphicFrame>
      <p:sp>
        <p:nvSpPr>
          <p:cNvPr id="6" name="Arrow: Left 5">
            <a:hlinkClick r:id="rId2" action="ppaction://hlinksldjump"/>
            <a:extLst>
              <a:ext uri="{FF2B5EF4-FFF2-40B4-BE49-F238E27FC236}">
                <a16:creationId xmlns:a16="http://schemas.microsoft.com/office/drawing/2014/main" id="{C4460693-15D1-4BA3-A92D-CAC20AC28334}"/>
              </a:ext>
            </a:extLst>
          </p:cNvPr>
          <p:cNvSpPr/>
          <p:nvPr/>
        </p:nvSpPr>
        <p:spPr>
          <a:xfrm>
            <a:off x="10595499" y="6232124"/>
            <a:ext cx="1114148" cy="49714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68144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E9E63-F01B-4B05-B5EF-15F42A7BEA5C}"/>
              </a:ext>
            </a:extLst>
          </p:cNvPr>
          <p:cNvSpPr>
            <a:spLocks noGrp="1"/>
          </p:cNvSpPr>
          <p:nvPr>
            <p:ph type="title"/>
          </p:nvPr>
        </p:nvSpPr>
        <p:spPr>
          <a:xfrm>
            <a:off x="0" y="18255"/>
            <a:ext cx="10515600" cy="1325563"/>
          </a:xfrm>
        </p:spPr>
        <p:txBody>
          <a:bodyPr/>
          <a:lstStyle/>
          <a:p>
            <a:r>
              <a:rPr lang="en-GB" b="1" u="sng" dirty="0"/>
              <a:t>Supporting wellbeing:</a:t>
            </a:r>
          </a:p>
        </p:txBody>
      </p:sp>
      <p:sp>
        <p:nvSpPr>
          <p:cNvPr id="3" name="Content Placeholder 2">
            <a:extLst>
              <a:ext uri="{FF2B5EF4-FFF2-40B4-BE49-F238E27FC236}">
                <a16:creationId xmlns:a16="http://schemas.microsoft.com/office/drawing/2014/main" id="{4D0DD111-FEE6-46CC-87A4-4F0A2020B3AA}"/>
              </a:ext>
            </a:extLst>
          </p:cNvPr>
          <p:cNvSpPr>
            <a:spLocks noGrp="1"/>
          </p:cNvSpPr>
          <p:nvPr>
            <p:ph idx="1"/>
          </p:nvPr>
        </p:nvSpPr>
        <p:spPr>
          <a:xfrm>
            <a:off x="1502065" y="1406370"/>
            <a:ext cx="10018713" cy="3124201"/>
          </a:xfrm>
        </p:spPr>
        <p:txBody>
          <a:bodyPr>
            <a:normAutofit lnSpcReduction="10000"/>
          </a:bodyPr>
          <a:lstStyle/>
          <a:p>
            <a:r>
              <a:rPr lang="en-GB" dirty="0"/>
              <a:t>Mrs Borrell is our designated safeguarding lead and Miss Summers and Miss Stones are our deputy designated safeguarding leads. </a:t>
            </a:r>
          </a:p>
          <a:p>
            <a:r>
              <a:rPr lang="en-GB" dirty="0"/>
              <a:t>Mrs Borrell works in and out of the classroom to support children and families and give them a safe place to speak. </a:t>
            </a:r>
          </a:p>
          <a:p>
            <a:r>
              <a:rPr lang="en-GB" dirty="0"/>
              <a:t>Miss Smith is our mental health lead for the children. She will have regular meetings with teachers on the wellbeing of children and will have termly meetings with the mental health support team to speak about individual children and gain advice. </a:t>
            </a:r>
          </a:p>
        </p:txBody>
      </p:sp>
      <p:sp>
        <p:nvSpPr>
          <p:cNvPr id="4" name="Arrow: Left 3">
            <a:hlinkClick r:id="rId2" action="ppaction://hlinksldjump"/>
            <a:extLst>
              <a:ext uri="{FF2B5EF4-FFF2-40B4-BE49-F238E27FC236}">
                <a16:creationId xmlns:a16="http://schemas.microsoft.com/office/drawing/2014/main" id="{09B838C2-866B-4C31-A796-2A2A13C03805}"/>
              </a:ext>
            </a:extLst>
          </p:cNvPr>
          <p:cNvSpPr/>
          <p:nvPr/>
        </p:nvSpPr>
        <p:spPr>
          <a:xfrm>
            <a:off x="10406630" y="6063449"/>
            <a:ext cx="1114148" cy="49714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70795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DF823-36EB-45C2-954D-1141042B995A}"/>
              </a:ext>
            </a:extLst>
          </p:cNvPr>
          <p:cNvSpPr>
            <a:spLocks noGrp="1"/>
          </p:cNvSpPr>
          <p:nvPr>
            <p:ph type="title"/>
          </p:nvPr>
        </p:nvSpPr>
        <p:spPr>
          <a:xfrm>
            <a:off x="0" y="0"/>
            <a:ext cx="10515600" cy="1325563"/>
          </a:xfrm>
        </p:spPr>
        <p:txBody>
          <a:bodyPr/>
          <a:lstStyle/>
          <a:p>
            <a:r>
              <a:rPr lang="en-GB" b="1" u="sng" dirty="0"/>
              <a:t>Identifying SEND in EYFS:</a:t>
            </a:r>
          </a:p>
        </p:txBody>
      </p:sp>
      <p:sp>
        <p:nvSpPr>
          <p:cNvPr id="3" name="Content Placeholder 2">
            <a:extLst>
              <a:ext uri="{FF2B5EF4-FFF2-40B4-BE49-F238E27FC236}">
                <a16:creationId xmlns:a16="http://schemas.microsoft.com/office/drawing/2014/main" id="{393D5FA1-3AEF-4B62-8B97-CDF8C710C909}"/>
              </a:ext>
            </a:extLst>
          </p:cNvPr>
          <p:cNvSpPr>
            <a:spLocks noGrp="1"/>
          </p:cNvSpPr>
          <p:nvPr>
            <p:ph idx="1"/>
          </p:nvPr>
        </p:nvSpPr>
        <p:spPr>
          <a:xfrm>
            <a:off x="1528698" y="1495146"/>
            <a:ext cx="10018713" cy="3124201"/>
          </a:xfrm>
        </p:spPr>
        <p:txBody>
          <a:bodyPr>
            <a:normAutofit fontScale="85000" lnSpcReduction="10000"/>
          </a:bodyPr>
          <a:lstStyle/>
          <a:p>
            <a:r>
              <a:rPr lang="en-GB" dirty="0"/>
              <a:t>We use observations and assessment tracking systems (refer back to our SEND journey). </a:t>
            </a:r>
          </a:p>
          <a:p>
            <a:r>
              <a:rPr lang="en-GB" dirty="0"/>
              <a:t>A child’s needs will be specifically targeted according to development matters and early learning goals. </a:t>
            </a:r>
          </a:p>
          <a:p>
            <a:r>
              <a:rPr lang="en-GB" dirty="0"/>
              <a:t>Targets will be reviewed at meetings with class teacher and SENDCo, at parent’s meeting and focus child meetings. </a:t>
            </a:r>
          </a:p>
          <a:p>
            <a:r>
              <a:rPr lang="en-GB" dirty="0"/>
              <a:t>There are a range of programmes that we use to support your child’s learning: </a:t>
            </a:r>
          </a:p>
          <a:p>
            <a:r>
              <a:rPr lang="en-GB" dirty="0"/>
              <a:t>Read write Inc- Phonics </a:t>
            </a:r>
          </a:p>
          <a:p>
            <a:r>
              <a:rPr lang="en-GB" dirty="0"/>
              <a:t>Social communication programmes and games </a:t>
            </a:r>
          </a:p>
        </p:txBody>
      </p:sp>
      <p:sp>
        <p:nvSpPr>
          <p:cNvPr id="4" name="Arrow: Left 3">
            <a:hlinkClick r:id="rId2" action="ppaction://hlinksldjump"/>
            <a:extLst>
              <a:ext uri="{FF2B5EF4-FFF2-40B4-BE49-F238E27FC236}">
                <a16:creationId xmlns:a16="http://schemas.microsoft.com/office/drawing/2014/main" id="{2E377BE5-CB8E-46B0-9254-0F80962AA365}"/>
              </a:ext>
            </a:extLst>
          </p:cNvPr>
          <p:cNvSpPr/>
          <p:nvPr/>
        </p:nvSpPr>
        <p:spPr>
          <a:xfrm>
            <a:off x="10515600" y="6081204"/>
            <a:ext cx="1114148" cy="49714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87365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DF823-36EB-45C2-954D-1141042B995A}"/>
              </a:ext>
            </a:extLst>
          </p:cNvPr>
          <p:cNvSpPr>
            <a:spLocks noGrp="1"/>
          </p:cNvSpPr>
          <p:nvPr>
            <p:ph type="title"/>
          </p:nvPr>
        </p:nvSpPr>
        <p:spPr>
          <a:xfrm>
            <a:off x="0" y="18255"/>
            <a:ext cx="10515600" cy="1325563"/>
          </a:xfrm>
        </p:spPr>
        <p:txBody>
          <a:bodyPr/>
          <a:lstStyle/>
          <a:p>
            <a:r>
              <a:rPr lang="en-GB" b="1" u="sng" dirty="0"/>
              <a:t>Children’s involvement:</a:t>
            </a:r>
            <a:r>
              <a:rPr lang="en-GB" dirty="0"/>
              <a:t>		</a:t>
            </a:r>
          </a:p>
        </p:txBody>
      </p:sp>
      <p:sp>
        <p:nvSpPr>
          <p:cNvPr id="3" name="Content Placeholder 2">
            <a:extLst>
              <a:ext uri="{FF2B5EF4-FFF2-40B4-BE49-F238E27FC236}">
                <a16:creationId xmlns:a16="http://schemas.microsoft.com/office/drawing/2014/main" id="{393D5FA1-3AEF-4B62-8B97-CDF8C710C909}"/>
              </a:ext>
            </a:extLst>
          </p:cNvPr>
          <p:cNvSpPr>
            <a:spLocks noGrp="1"/>
          </p:cNvSpPr>
          <p:nvPr>
            <p:ph idx="1"/>
          </p:nvPr>
        </p:nvSpPr>
        <p:spPr>
          <a:xfrm>
            <a:off x="1537576" y="1343818"/>
            <a:ext cx="10018713" cy="3124201"/>
          </a:xfrm>
        </p:spPr>
        <p:txBody>
          <a:bodyPr>
            <a:normAutofit fontScale="77500" lnSpcReduction="20000"/>
          </a:bodyPr>
          <a:lstStyle/>
          <a:p>
            <a:pPr marL="0" indent="0">
              <a:buNone/>
            </a:pPr>
            <a:r>
              <a:rPr lang="en-GB" b="1" dirty="0"/>
              <a:t>Review meetings:</a:t>
            </a:r>
          </a:p>
          <a:p>
            <a:r>
              <a:rPr lang="en-GB" dirty="0"/>
              <a:t>Your child will be asked for their thoughts regarding: their progress towards their targets. </a:t>
            </a:r>
          </a:p>
          <a:p>
            <a:r>
              <a:rPr lang="en-GB" dirty="0"/>
              <a:t>What strategies have worked well </a:t>
            </a:r>
          </a:p>
          <a:p>
            <a:r>
              <a:rPr lang="en-GB" dirty="0"/>
              <a:t>What they think they need more support with. </a:t>
            </a:r>
          </a:p>
          <a:p>
            <a:pPr marL="0" indent="0">
              <a:buNone/>
            </a:pPr>
            <a:r>
              <a:rPr lang="en-GB" b="1" dirty="0"/>
              <a:t>Social stories:</a:t>
            </a:r>
          </a:p>
          <a:p>
            <a:r>
              <a:rPr lang="en-GB" dirty="0"/>
              <a:t>These are written with individual children to help them understand how to manage their emotions or behaviour in certain situations. </a:t>
            </a:r>
          </a:p>
          <a:p>
            <a:pPr marL="0" indent="0">
              <a:buNone/>
            </a:pPr>
            <a:r>
              <a:rPr lang="en-GB" b="1" dirty="0"/>
              <a:t>Feelings book:</a:t>
            </a:r>
          </a:p>
          <a:p>
            <a:r>
              <a:rPr lang="en-GB" dirty="0"/>
              <a:t>They would be used for children who find it difficult to express themselves orally. </a:t>
            </a:r>
          </a:p>
        </p:txBody>
      </p:sp>
      <p:sp>
        <p:nvSpPr>
          <p:cNvPr id="4" name="Arrow: Left 3">
            <a:hlinkClick r:id="rId2" action="ppaction://hlinksldjump"/>
            <a:extLst>
              <a:ext uri="{FF2B5EF4-FFF2-40B4-BE49-F238E27FC236}">
                <a16:creationId xmlns:a16="http://schemas.microsoft.com/office/drawing/2014/main" id="{BAAF92EE-D4E1-4CC9-933B-97AB5B70198C}"/>
              </a:ext>
            </a:extLst>
          </p:cNvPr>
          <p:cNvSpPr/>
          <p:nvPr/>
        </p:nvSpPr>
        <p:spPr>
          <a:xfrm>
            <a:off x="10515600" y="5983550"/>
            <a:ext cx="1114148" cy="49714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13561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DF823-36EB-45C2-954D-1141042B995A}"/>
              </a:ext>
            </a:extLst>
          </p:cNvPr>
          <p:cNvSpPr>
            <a:spLocks noGrp="1"/>
          </p:cNvSpPr>
          <p:nvPr>
            <p:ph type="title"/>
          </p:nvPr>
        </p:nvSpPr>
        <p:spPr>
          <a:xfrm>
            <a:off x="0" y="-35928"/>
            <a:ext cx="10515600" cy="1325563"/>
          </a:xfrm>
        </p:spPr>
        <p:txBody>
          <a:bodyPr/>
          <a:lstStyle/>
          <a:p>
            <a:r>
              <a:rPr lang="en-GB" b="1" u="sng" dirty="0"/>
              <a:t>Curriculum support:	</a:t>
            </a:r>
          </a:p>
        </p:txBody>
      </p:sp>
      <p:sp>
        <p:nvSpPr>
          <p:cNvPr id="3" name="Content Placeholder 2">
            <a:extLst>
              <a:ext uri="{FF2B5EF4-FFF2-40B4-BE49-F238E27FC236}">
                <a16:creationId xmlns:a16="http://schemas.microsoft.com/office/drawing/2014/main" id="{393D5FA1-3AEF-4B62-8B97-CDF8C710C909}"/>
              </a:ext>
            </a:extLst>
          </p:cNvPr>
          <p:cNvSpPr>
            <a:spLocks noGrp="1"/>
          </p:cNvSpPr>
          <p:nvPr>
            <p:ph idx="1"/>
          </p:nvPr>
        </p:nvSpPr>
        <p:spPr>
          <a:xfrm>
            <a:off x="4323346" y="1253331"/>
            <a:ext cx="10515600" cy="4351338"/>
          </a:xfrm>
        </p:spPr>
        <p:txBody>
          <a:bodyPr>
            <a:normAutofit lnSpcReduction="10000"/>
          </a:bodyPr>
          <a:lstStyle/>
          <a:p>
            <a:r>
              <a:rPr lang="en-GB" dirty="0"/>
              <a:t>Visual timetables</a:t>
            </a:r>
          </a:p>
          <a:p>
            <a:r>
              <a:rPr lang="en-GB" dirty="0"/>
              <a:t>Displays </a:t>
            </a:r>
          </a:p>
          <a:p>
            <a:r>
              <a:rPr lang="en-GB" dirty="0"/>
              <a:t>Working walls </a:t>
            </a:r>
          </a:p>
          <a:p>
            <a:r>
              <a:rPr lang="en-GB" dirty="0"/>
              <a:t>Word mats</a:t>
            </a:r>
          </a:p>
          <a:p>
            <a:r>
              <a:rPr lang="en-GB" dirty="0"/>
              <a:t>Practical equipment </a:t>
            </a:r>
          </a:p>
          <a:p>
            <a:r>
              <a:rPr lang="en-GB" dirty="0"/>
              <a:t>Magnetic letters </a:t>
            </a:r>
          </a:p>
          <a:p>
            <a:r>
              <a:rPr lang="en-GB" dirty="0"/>
              <a:t> laptops to record </a:t>
            </a:r>
          </a:p>
          <a:p>
            <a:r>
              <a:rPr lang="en-GB" dirty="0"/>
              <a:t>Careful positioning of </a:t>
            </a:r>
          </a:p>
          <a:p>
            <a:pPr marL="0" indent="0">
              <a:buNone/>
            </a:pPr>
            <a:r>
              <a:rPr lang="en-GB" dirty="0"/>
              <a:t>children.</a:t>
            </a:r>
          </a:p>
        </p:txBody>
      </p:sp>
      <p:pic>
        <p:nvPicPr>
          <p:cNvPr id="4" name="Picture 3">
            <a:extLst>
              <a:ext uri="{FF2B5EF4-FFF2-40B4-BE49-F238E27FC236}">
                <a16:creationId xmlns:a16="http://schemas.microsoft.com/office/drawing/2014/main" id="{E288EFBB-CCAE-4DEF-98E1-DFB4EDFA7842}"/>
              </a:ext>
            </a:extLst>
          </p:cNvPr>
          <p:cNvPicPr>
            <a:picLocks noChangeAspect="1"/>
          </p:cNvPicPr>
          <p:nvPr/>
        </p:nvPicPr>
        <p:blipFill>
          <a:blip r:embed="rId2"/>
          <a:stretch>
            <a:fillRect/>
          </a:stretch>
        </p:blipFill>
        <p:spPr>
          <a:xfrm>
            <a:off x="312813" y="3602949"/>
            <a:ext cx="3516830" cy="2209829"/>
          </a:xfrm>
          <a:prstGeom prst="rect">
            <a:avLst/>
          </a:prstGeom>
        </p:spPr>
      </p:pic>
      <p:pic>
        <p:nvPicPr>
          <p:cNvPr id="5" name="Picture 4">
            <a:extLst>
              <a:ext uri="{FF2B5EF4-FFF2-40B4-BE49-F238E27FC236}">
                <a16:creationId xmlns:a16="http://schemas.microsoft.com/office/drawing/2014/main" id="{CB99B360-08AF-4828-85D0-87AC88B721C7}"/>
              </a:ext>
            </a:extLst>
          </p:cNvPr>
          <p:cNvPicPr>
            <a:picLocks noChangeAspect="1"/>
          </p:cNvPicPr>
          <p:nvPr/>
        </p:nvPicPr>
        <p:blipFill>
          <a:blip r:embed="rId3"/>
          <a:stretch>
            <a:fillRect/>
          </a:stretch>
        </p:blipFill>
        <p:spPr>
          <a:xfrm>
            <a:off x="8063892" y="365125"/>
            <a:ext cx="3924848" cy="2343477"/>
          </a:xfrm>
          <a:prstGeom prst="rect">
            <a:avLst/>
          </a:prstGeom>
        </p:spPr>
      </p:pic>
      <p:pic>
        <p:nvPicPr>
          <p:cNvPr id="6" name="Picture 5">
            <a:extLst>
              <a:ext uri="{FF2B5EF4-FFF2-40B4-BE49-F238E27FC236}">
                <a16:creationId xmlns:a16="http://schemas.microsoft.com/office/drawing/2014/main" id="{76B14B24-CE2D-4636-B7FF-575FB5A9BD63}"/>
              </a:ext>
            </a:extLst>
          </p:cNvPr>
          <p:cNvPicPr>
            <a:picLocks noChangeAspect="1"/>
          </p:cNvPicPr>
          <p:nvPr/>
        </p:nvPicPr>
        <p:blipFill>
          <a:blip r:embed="rId4"/>
          <a:stretch>
            <a:fillRect/>
          </a:stretch>
        </p:blipFill>
        <p:spPr>
          <a:xfrm>
            <a:off x="8173445" y="3429000"/>
            <a:ext cx="3705742" cy="2410161"/>
          </a:xfrm>
          <a:prstGeom prst="rect">
            <a:avLst/>
          </a:prstGeom>
        </p:spPr>
      </p:pic>
      <p:pic>
        <p:nvPicPr>
          <p:cNvPr id="7" name="Picture 6">
            <a:extLst>
              <a:ext uri="{FF2B5EF4-FFF2-40B4-BE49-F238E27FC236}">
                <a16:creationId xmlns:a16="http://schemas.microsoft.com/office/drawing/2014/main" id="{7960E12A-7586-4031-B0FC-5F559EA50151}"/>
              </a:ext>
            </a:extLst>
          </p:cNvPr>
          <p:cNvPicPr>
            <a:picLocks noChangeAspect="1"/>
          </p:cNvPicPr>
          <p:nvPr/>
        </p:nvPicPr>
        <p:blipFill>
          <a:blip r:embed="rId5"/>
          <a:stretch>
            <a:fillRect/>
          </a:stretch>
        </p:blipFill>
        <p:spPr>
          <a:xfrm>
            <a:off x="199249" y="1045222"/>
            <a:ext cx="3924848" cy="1600423"/>
          </a:xfrm>
          <a:prstGeom prst="rect">
            <a:avLst/>
          </a:prstGeom>
        </p:spPr>
      </p:pic>
      <p:sp>
        <p:nvSpPr>
          <p:cNvPr id="8" name="Arrow: Left 7">
            <a:hlinkClick r:id="rId6" action="ppaction://hlinksldjump"/>
            <a:extLst>
              <a:ext uri="{FF2B5EF4-FFF2-40B4-BE49-F238E27FC236}">
                <a16:creationId xmlns:a16="http://schemas.microsoft.com/office/drawing/2014/main" id="{3B2AC74E-55BA-481C-84C7-0743C73EFEF4}"/>
              </a:ext>
            </a:extLst>
          </p:cNvPr>
          <p:cNvSpPr/>
          <p:nvPr/>
        </p:nvSpPr>
        <p:spPr>
          <a:xfrm>
            <a:off x="10515600" y="6162880"/>
            <a:ext cx="1114148" cy="49714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93868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DF823-36EB-45C2-954D-1141042B995A}"/>
              </a:ext>
            </a:extLst>
          </p:cNvPr>
          <p:cNvSpPr>
            <a:spLocks noGrp="1"/>
          </p:cNvSpPr>
          <p:nvPr>
            <p:ph type="title"/>
          </p:nvPr>
        </p:nvSpPr>
        <p:spPr>
          <a:xfrm>
            <a:off x="0" y="-86772"/>
            <a:ext cx="10515600" cy="1325563"/>
          </a:xfrm>
        </p:spPr>
        <p:txBody>
          <a:bodyPr>
            <a:normAutofit/>
          </a:bodyPr>
          <a:lstStyle/>
          <a:p>
            <a:r>
              <a:rPr lang="en-GB" b="1" u="sng" dirty="0"/>
              <a:t>Child’s attainment and achievement:</a:t>
            </a:r>
          </a:p>
        </p:txBody>
      </p:sp>
      <p:graphicFrame>
        <p:nvGraphicFramePr>
          <p:cNvPr id="5" name="Table 4">
            <a:extLst>
              <a:ext uri="{FF2B5EF4-FFF2-40B4-BE49-F238E27FC236}">
                <a16:creationId xmlns:a16="http://schemas.microsoft.com/office/drawing/2014/main" id="{59755F09-2578-430C-9151-B5DFAFB1A80A}"/>
              </a:ext>
            </a:extLst>
          </p:cNvPr>
          <p:cNvGraphicFramePr>
            <a:graphicFrameLocks noGrp="1"/>
          </p:cNvGraphicFramePr>
          <p:nvPr>
            <p:extLst>
              <p:ext uri="{D42A27DB-BD31-4B8C-83A1-F6EECF244321}">
                <p14:modId xmlns:p14="http://schemas.microsoft.com/office/powerpoint/2010/main" val="1014338927"/>
              </p:ext>
            </p:extLst>
          </p:nvPr>
        </p:nvGraphicFramePr>
        <p:xfrm>
          <a:off x="705853" y="985076"/>
          <a:ext cx="10780293" cy="5125720"/>
        </p:xfrm>
        <a:graphic>
          <a:graphicData uri="http://schemas.openxmlformats.org/drawingml/2006/table">
            <a:tbl>
              <a:tblPr firstRow="1" bandRow="1">
                <a:tableStyleId>{9DCAF9ED-07DC-4A11-8D7F-57B35C25682E}</a:tableStyleId>
              </a:tblPr>
              <a:tblGrid>
                <a:gridCol w="3593431">
                  <a:extLst>
                    <a:ext uri="{9D8B030D-6E8A-4147-A177-3AD203B41FA5}">
                      <a16:colId xmlns:a16="http://schemas.microsoft.com/office/drawing/2014/main" val="2148808613"/>
                    </a:ext>
                  </a:extLst>
                </a:gridCol>
                <a:gridCol w="3593431">
                  <a:extLst>
                    <a:ext uri="{9D8B030D-6E8A-4147-A177-3AD203B41FA5}">
                      <a16:colId xmlns:a16="http://schemas.microsoft.com/office/drawing/2014/main" val="1838658397"/>
                    </a:ext>
                  </a:extLst>
                </a:gridCol>
                <a:gridCol w="3593431">
                  <a:extLst>
                    <a:ext uri="{9D8B030D-6E8A-4147-A177-3AD203B41FA5}">
                      <a16:colId xmlns:a16="http://schemas.microsoft.com/office/drawing/2014/main" val="1473801146"/>
                    </a:ext>
                  </a:extLst>
                </a:gridCol>
              </a:tblGrid>
              <a:tr h="370840">
                <a:tc>
                  <a:txBody>
                    <a:bodyPr/>
                    <a:lstStyle/>
                    <a:p>
                      <a:r>
                        <a:rPr lang="en-GB" dirty="0"/>
                        <a:t>Opportunity:</a:t>
                      </a:r>
                    </a:p>
                  </a:txBody>
                  <a:tcPr>
                    <a:solidFill>
                      <a:srgbClr val="C00000"/>
                    </a:solidFill>
                  </a:tcPr>
                </a:tc>
                <a:tc>
                  <a:txBody>
                    <a:bodyPr/>
                    <a:lstStyle/>
                    <a:p>
                      <a:r>
                        <a:rPr lang="en-GB" dirty="0"/>
                        <a:t>Details:</a:t>
                      </a:r>
                    </a:p>
                  </a:txBody>
                  <a:tcPr>
                    <a:solidFill>
                      <a:srgbClr val="C00000"/>
                    </a:solidFill>
                  </a:tcPr>
                </a:tc>
                <a:tc>
                  <a:txBody>
                    <a:bodyPr/>
                    <a:lstStyle/>
                    <a:p>
                      <a:r>
                        <a:rPr lang="en-GB" dirty="0"/>
                        <a:t>Frequency:</a:t>
                      </a:r>
                    </a:p>
                  </a:txBody>
                  <a:tcPr>
                    <a:solidFill>
                      <a:srgbClr val="C00000"/>
                    </a:solidFill>
                  </a:tcPr>
                </a:tc>
                <a:extLst>
                  <a:ext uri="{0D108BD9-81ED-4DB2-BD59-A6C34878D82A}">
                    <a16:rowId xmlns:a16="http://schemas.microsoft.com/office/drawing/2014/main" val="2414753546"/>
                  </a:ext>
                </a:extLst>
              </a:tr>
              <a:tr h="370840">
                <a:tc>
                  <a:txBody>
                    <a:bodyPr/>
                    <a:lstStyle/>
                    <a:p>
                      <a:r>
                        <a:rPr lang="en-GB" dirty="0"/>
                        <a:t>Review meetings/ parent consultations</a:t>
                      </a:r>
                    </a:p>
                  </a:txBody>
                  <a:tcPr/>
                </a:tc>
                <a:tc>
                  <a:txBody>
                    <a:bodyPr/>
                    <a:lstStyle/>
                    <a:p>
                      <a:r>
                        <a:rPr lang="en-GB" dirty="0"/>
                        <a:t>Individualised education plans are reviewed with staff. </a:t>
                      </a:r>
                    </a:p>
                    <a:p>
                      <a:r>
                        <a:rPr lang="en-GB" dirty="0"/>
                        <a:t>Educational health care plans are reviewed with parents and pupils. </a:t>
                      </a:r>
                    </a:p>
                  </a:txBody>
                  <a:tcPr/>
                </a:tc>
                <a:tc>
                  <a:txBody>
                    <a:bodyPr/>
                    <a:lstStyle/>
                    <a:p>
                      <a:r>
                        <a:rPr lang="en-GB" dirty="0"/>
                        <a:t>3 times a year</a:t>
                      </a:r>
                    </a:p>
                    <a:p>
                      <a:endParaRPr lang="en-GB" dirty="0"/>
                    </a:p>
                    <a:p>
                      <a:endParaRPr lang="en-GB" dirty="0"/>
                    </a:p>
                    <a:p>
                      <a:r>
                        <a:rPr lang="en-GB" dirty="0"/>
                        <a:t>Once a year</a:t>
                      </a:r>
                    </a:p>
                  </a:txBody>
                  <a:tcPr/>
                </a:tc>
                <a:extLst>
                  <a:ext uri="{0D108BD9-81ED-4DB2-BD59-A6C34878D82A}">
                    <a16:rowId xmlns:a16="http://schemas.microsoft.com/office/drawing/2014/main" val="2427281595"/>
                  </a:ext>
                </a:extLst>
              </a:tr>
              <a:tr h="370840">
                <a:tc>
                  <a:txBody>
                    <a:bodyPr/>
                    <a:lstStyle/>
                    <a:p>
                      <a:r>
                        <a:rPr lang="en-GB" dirty="0"/>
                        <a:t>Assessment or observation feedback (outside agencies)</a:t>
                      </a:r>
                    </a:p>
                  </a:txBody>
                  <a:tcPr/>
                </a:tc>
                <a:tc>
                  <a:txBody>
                    <a:bodyPr/>
                    <a:lstStyle/>
                    <a:p>
                      <a:r>
                        <a:rPr lang="en-GB" dirty="0"/>
                        <a:t>Feedback is given for an assessed report or observation from an outside agency or SENDCo. </a:t>
                      </a:r>
                    </a:p>
                    <a:p>
                      <a:r>
                        <a:rPr lang="en-GB" dirty="0"/>
                        <a:t>If reports coincide with review meetings they will be discussed then. </a:t>
                      </a:r>
                    </a:p>
                  </a:txBody>
                  <a:tcPr/>
                </a:tc>
                <a:tc>
                  <a:txBody>
                    <a:bodyPr/>
                    <a:lstStyle/>
                    <a:p>
                      <a:r>
                        <a:rPr lang="en-GB" dirty="0"/>
                        <a:t>When appropriate. </a:t>
                      </a:r>
                    </a:p>
                  </a:txBody>
                  <a:tcPr/>
                </a:tc>
                <a:extLst>
                  <a:ext uri="{0D108BD9-81ED-4DB2-BD59-A6C34878D82A}">
                    <a16:rowId xmlns:a16="http://schemas.microsoft.com/office/drawing/2014/main" val="241973504"/>
                  </a:ext>
                </a:extLst>
              </a:tr>
              <a:tr h="370840">
                <a:tc>
                  <a:txBody>
                    <a:bodyPr/>
                    <a:lstStyle/>
                    <a:p>
                      <a:r>
                        <a:rPr lang="en-GB" dirty="0"/>
                        <a:t>Class teacher feedback </a:t>
                      </a:r>
                    </a:p>
                  </a:txBody>
                  <a:tcPr/>
                </a:tc>
                <a:tc>
                  <a:txBody>
                    <a:bodyPr/>
                    <a:lstStyle/>
                    <a:p>
                      <a:r>
                        <a:rPr lang="en-GB" dirty="0"/>
                        <a:t>If there are concerns or a celebration of success, you may be phones or asked to a meeting. </a:t>
                      </a:r>
                    </a:p>
                  </a:txBody>
                  <a:tcPr/>
                </a:tc>
                <a:tc>
                  <a:txBody>
                    <a:bodyPr/>
                    <a:lstStyle/>
                    <a:p>
                      <a:r>
                        <a:rPr lang="en-GB" dirty="0"/>
                        <a:t>When appropriate.</a:t>
                      </a:r>
                    </a:p>
                  </a:txBody>
                  <a:tcPr/>
                </a:tc>
                <a:extLst>
                  <a:ext uri="{0D108BD9-81ED-4DB2-BD59-A6C34878D82A}">
                    <a16:rowId xmlns:a16="http://schemas.microsoft.com/office/drawing/2014/main" val="866859776"/>
                  </a:ext>
                </a:extLst>
              </a:tr>
              <a:tr h="370840">
                <a:tc>
                  <a:txBody>
                    <a:bodyPr/>
                    <a:lstStyle/>
                    <a:p>
                      <a:r>
                        <a:rPr lang="en-GB" dirty="0"/>
                        <a:t>Home/ school communication </a:t>
                      </a:r>
                    </a:p>
                  </a:txBody>
                  <a:tcPr/>
                </a:tc>
                <a:tc>
                  <a:txBody>
                    <a:bodyPr/>
                    <a:lstStyle/>
                    <a:p>
                      <a:r>
                        <a:rPr lang="en-GB" dirty="0"/>
                        <a:t>If there are behaviour, medical or anxiety issues, a communication book or diary may be sent home. </a:t>
                      </a:r>
                    </a:p>
                  </a:txBody>
                  <a:tcPr/>
                </a:tc>
                <a:tc>
                  <a:txBody>
                    <a:bodyPr/>
                    <a:lstStyle/>
                    <a:p>
                      <a:r>
                        <a:rPr lang="en-GB" dirty="0"/>
                        <a:t>Daily or weekly where appropriate. </a:t>
                      </a:r>
                    </a:p>
                  </a:txBody>
                  <a:tcPr/>
                </a:tc>
                <a:extLst>
                  <a:ext uri="{0D108BD9-81ED-4DB2-BD59-A6C34878D82A}">
                    <a16:rowId xmlns:a16="http://schemas.microsoft.com/office/drawing/2014/main" val="1733212479"/>
                  </a:ext>
                </a:extLst>
              </a:tr>
            </a:tbl>
          </a:graphicData>
        </a:graphic>
      </p:graphicFrame>
      <p:sp>
        <p:nvSpPr>
          <p:cNvPr id="6" name="Arrow: Left 5">
            <a:hlinkClick r:id="rId2" action="ppaction://hlinksldjump"/>
            <a:extLst>
              <a:ext uri="{FF2B5EF4-FFF2-40B4-BE49-F238E27FC236}">
                <a16:creationId xmlns:a16="http://schemas.microsoft.com/office/drawing/2014/main" id="{BEA953A1-4386-43E7-9846-BD4ADD21D344}"/>
              </a:ext>
            </a:extLst>
          </p:cNvPr>
          <p:cNvSpPr/>
          <p:nvPr/>
        </p:nvSpPr>
        <p:spPr>
          <a:xfrm>
            <a:off x="10628672" y="6212188"/>
            <a:ext cx="1114148" cy="49714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69765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DF823-36EB-45C2-954D-1141042B995A}"/>
              </a:ext>
            </a:extLst>
          </p:cNvPr>
          <p:cNvSpPr>
            <a:spLocks noGrp="1"/>
          </p:cNvSpPr>
          <p:nvPr>
            <p:ph type="title"/>
          </p:nvPr>
        </p:nvSpPr>
        <p:spPr>
          <a:xfrm>
            <a:off x="0" y="18255"/>
            <a:ext cx="10515600" cy="1325563"/>
          </a:xfrm>
        </p:spPr>
        <p:txBody>
          <a:bodyPr/>
          <a:lstStyle/>
          <a:p>
            <a:r>
              <a:rPr lang="en-GB" b="1" u="sng" dirty="0"/>
              <a:t>Transition:</a:t>
            </a:r>
          </a:p>
        </p:txBody>
      </p:sp>
      <p:sp>
        <p:nvSpPr>
          <p:cNvPr id="3" name="Content Placeholder 2">
            <a:extLst>
              <a:ext uri="{FF2B5EF4-FFF2-40B4-BE49-F238E27FC236}">
                <a16:creationId xmlns:a16="http://schemas.microsoft.com/office/drawing/2014/main" id="{393D5FA1-3AEF-4B62-8B97-CDF8C710C909}"/>
              </a:ext>
            </a:extLst>
          </p:cNvPr>
          <p:cNvSpPr>
            <a:spLocks noGrp="1"/>
          </p:cNvSpPr>
          <p:nvPr>
            <p:ph idx="1"/>
          </p:nvPr>
        </p:nvSpPr>
        <p:spPr>
          <a:xfrm>
            <a:off x="1452628" y="1093533"/>
            <a:ext cx="10515600" cy="5307890"/>
          </a:xfrm>
        </p:spPr>
        <p:txBody>
          <a:bodyPr>
            <a:normAutofit fontScale="70000" lnSpcReduction="20000"/>
          </a:bodyPr>
          <a:lstStyle/>
          <a:p>
            <a:pPr marL="0" indent="0">
              <a:buNone/>
            </a:pPr>
            <a:r>
              <a:rPr lang="en-GB" b="1" dirty="0"/>
              <a:t>EYFS:</a:t>
            </a:r>
          </a:p>
          <a:p>
            <a:pPr>
              <a:buFontTx/>
              <a:buChar char="-"/>
            </a:pPr>
            <a:r>
              <a:rPr lang="en-GB" dirty="0"/>
              <a:t>The teacher and teaching assistants visit feeder nurseries when possible. Parents are encouraged to look round with their children. </a:t>
            </a:r>
          </a:p>
          <a:p>
            <a:pPr>
              <a:buFontTx/>
              <a:buChar char="-"/>
            </a:pPr>
            <a:r>
              <a:rPr lang="en-GB" dirty="0"/>
              <a:t>Visits can be arranged the term before starting. </a:t>
            </a:r>
          </a:p>
          <a:p>
            <a:pPr>
              <a:buFontTx/>
              <a:buChar char="-"/>
            </a:pPr>
            <a:r>
              <a:rPr lang="en-GB" dirty="0"/>
              <a:t>School receives and uses relevant paperwork to plan extra support if needed. Agencies involves are consulted. </a:t>
            </a:r>
          </a:p>
          <a:p>
            <a:pPr>
              <a:buFontTx/>
              <a:buChar char="-"/>
            </a:pPr>
            <a:r>
              <a:rPr lang="en-GB" dirty="0"/>
              <a:t>Parents are given an opportunity to attend an information event before their child starts in September. </a:t>
            </a:r>
          </a:p>
          <a:p>
            <a:pPr marL="0" indent="0">
              <a:buNone/>
            </a:pPr>
            <a:r>
              <a:rPr lang="en-GB" b="1" dirty="0"/>
              <a:t>Year groups:</a:t>
            </a:r>
          </a:p>
          <a:p>
            <a:pPr>
              <a:buFontTx/>
              <a:buChar char="-"/>
            </a:pPr>
            <a:r>
              <a:rPr lang="en-GB" dirty="0"/>
              <a:t>Exchange of information between classes, including successful strategies. Time with the new teacher before the end of the summer term. </a:t>
            </a:r>
          </a:p>
          <a:p>
            <a:pPr>
              <a:buFontTx/>
              <a:buChar char="-"/>
            </a:pPr>
            <a:r>
              <a:rPr lang="en-GB" dirty="0"/>
              <a:t>Extra lessons with the new teacher can be arranged if a pupil is particularly anxious. </a:t>
            </a:r>
          </a:p>
          <a:p>
            <a:pPr marL="0" indent="0">
              <a:buNone/>
            </a:pPr>
            <a:r>
              <a:rPr lang="en-GB" b="1" dirty="0"/>
              <a:t>Secondary school:</a:t>
            </a:r>
          </a:p>
          <a:p>
            <a:pPr>
              <a:buFontTx/>
              <a:buChar char="-"/>
            </a:pPr>
            <a:r>
              <a:rPr lang="en-GB" dirty="0"/>
              <a:t>Meetings are arranged with SENDCo’s from secondary schools for parents if required. </a:t>
            </a:r>
          </a:p>
          <a:p>
            <a:pPr>
              <a:buFontTx/>
              <a:buChar char="-"/>
            </a:pPr>
            <a:r>
              <a:rPr lang="en-GB" dirty="0"/>
              <a:t>Information if shared with the secondary school through transfer paperwork, face to face meetings, emails etc. </a:t>
            </a:r>
          </a:p>
          <a:p>
            <a:pPr>
              <a:buFontTx/>
              <a:buChar char="-"/>
            </a:pPr>
            <a:r>
              <a:rPr lang="en-GB" dirty="0"/>
              <a:t>Additional visits are put in place to meet each child’s individual needs. </a:t>
            </a:r>
          </a:p>
          <a:p>
            <a:pPr>
              <a:buFontTx/>
              <a:buChar char="-"/>
            </a:pPr>
            <a:r>
              <a:rPr lang="en-GB" dirty="0"/>
              <a:t>If your child has an educational health care plan, relevant agencies and the secondary school SENDCo will be invited to the annual review prior to transition. </a:t>
            </a:r>
          </a:p>
        </p:txBody>
      </p:sp>
      <p:sp>
        <p:nvSpPr>
          <p:cNvPr id="4" name="Arrow: Left 3">
            <a:hlinkClick r:id="rId2" action="ppaction://hlinksldjump"/>
            <a:extLst>
              <a:ext uri="{FF2B5EF4-FFF2-40B4-BE49-F238E27FC236}">
                <a16:creationId xmlns:a16="http://schemas.microsoft.com/office/drawing/2014/main" id="{E5D336F2-3B31-4FDA-B76F-916AAB67BE89}"/>
              </a:ext>
            </a:extLst>
          </p:cNvPr>
          <p:cNvSpPr/>
          <p:nvPr/>
        </p:nvSpPr>
        <p:spPr>
          <a:xfrm>
            <a:off x="10311414" y="6152848"/>
            <a:ext cx="1114148" cy="49714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07372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DF823-36EB-45C2-954D-1141042B995A}"/>
              </a:ext>
            </a:extLst>
          </p:cNvPr>
          <p:cNvSpPr>
            <a:spLocks noGrp="1"/>
          </p:cNvSpPr>
          <p:nvPr>
            <p:ph type="title"/>
          </p:nvPr>
        </p:nvSpPr>
        <p:spPr>
          <a:xfrm>
            <a:off x="0" y="0"/>
            <a:ext cx="10515600" cy="1325563"/>
          </a:xfrm>
        </p:spPr>
        <p:txBody>
          <a:bodyPr/>
          <a:lstStyle/>
          <a:p>
            <a:r>
              <a:rPr lang="en-GB" b="1" u="sng" dirty="0"/>
              <a:t>Extra- curricular activities:</a:t>
            </a:r>
          </a:p>
        </p:txBody>
      </p:sp>
      <p:sp>
        <p:nvSpPr>
          <p:cNvPr id="3" name="Content Placeholder 2">
            <a:extLst>
              <a:ext uri="{FF2B5EF4-FFF2-40B4-BE49-F238E27FC236}">
                <a16:creationId xmlns:a16="http://schemas.microsoft.com/office/drawing/2014/main" id="{393D5FA1-3AEF-4B62-8B97-CDF8C710C909}"/>
              </a:ext>
            </a:extLst>
          </p:cNvPr>
          <p:cNvSpPr>
            <a:spLocks noGrp="1"/>
          </p:cNvSpPr>
          <p:nvPr>
            <p:ph idx="1"/>
          </p:nvPr>
        </p:nvSpPr>
        <p:spPr>
          <a:xfrm>
            <a:off x="1510943" y="1486269"/>
            <a:ext cx="10018713" cy="3124201"/>
          </a:xfrm>
        </p:spPr>
        <p:txBody>
          <a:bodyPr/>
          <a:lstStyle/>
          <a:p>
            <a:r>
              <a:rPr lang="en-GB" dirty="0"/>
              <a:t>Educational visits are an integral part of the curriculum at Chapel St Leonards Primary. All pupils are included with special needs being considered in risk assessments. </a:t>
            </a:r>
          </a:p>
          <a:p>
            <a:r>
              <a:rPr lang="en-GB" dirty="0"/>
              <a:t>All pupils are entitled to take part in clubs after school and are encouraged to do so. Some clubs are so popular a reserve list system has had to be put in place. </a:t>
            </a:r>
          </a:p>
          <a:p>
            <a:r>
              <a:rPr lang="en-GB" dirty="0"/>
              <a:t>We have a breakfast club, which all pupils may attend, starting at 7:45am. </a:t>
            </a:r>
          </a:p>
        </p:txBody>
      </p:sp>
      <p:sp>
        <p:nvSpPr>
          <p:cNvPr id="4" name="Arrow: Left 3">
            <a:hlinkClick r:id="rId2" action="ppaction://hlinksldjump"/>
            <a:extLst>
              <a:ext uri="{FF2B5EF4-FFF2-40B4-BE49-F238E27FC236}">
                <a16:creationId xmlns:a16="http://schemas.microsoft.com/office/drawing/2014/main" id="{7B84F0E9-F1D8-4DA4-A484-CD18499F43E1}"/>
              </a:ext>
            </a:extLst>
          </p:cNvPr>
          <p:cNvSpPr/>
          <p:nvPr/>
        </p:nvSpPr>
        <p:spPr>
          <a:xfrm>
            <a:off x="10249270" y="6081204"/>
            <a:ext cx="1114148" cy="49714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16342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DF823-36EB-45C2-954D-1141042B995A}"/>
              </a:ext>
            </a:extLst>
          </p:cNvPr>
          <p:cNvSpPr>
            <a:spLocks noGrp="1"/>
          </p:cNvSpPr>
          <p:nvPr>
            <p:ph type="title"/>
          </p:nvPr>
        </p:nvSpPr>
        <p:spPr>
          <a:xfrm>
            <a:off x="0" y="18255"/>
            <a:ext cx="10515600" cy="1325563"/>
          </a:xfrm>
        </p:spPr>
        <p:txBody>
          <a:bodyPr/>
          <a:lstStyle/>
          <a:p>
            <a:r>
              <a:rPr lang="en-GB" b="1" u="sng" dirty="0"/>
              <a:t>Support for families:</a:t>
            </a:r>
          </a:p>
        </p:txBody>
      </p:sp>
      <p:graphicFrame>
        <p:nvGraphicFramePr>
          <p:cNvPr id="4" name="Content Placeholder 3">
            <a:extLst>
              <a:ext uri="{FF2B5EF4-FFF2-40B4-BE49-F238E27FC236}">
                <a16:creationId xmlns:a16="http://schemas.microsoft.com/office/drawing/2014/main" id="{7B77833A-975D-4155-A8E6-46E4DE52FAD3}"/>
              </a:ext>
            </a:extLst>
          </p:cNvPr>
          <p:cNvGraphicFramePr>
            <a:graphicFrameLocks noGrp="1"/>
          </p:cNvGraphicFramePr>
          <p:nvPr>
            <p:ph idx="1"/>
            <p:extLst>
              <p:ext uri="{D42A27DB-BD31-4B8C-83A1-F6EECF244321}">
                <p14:modId xmlns:p14="http://schemas.microsoft.com/office/powerpoint/2010/main" val="3095640623"/>
              </p:ext>
            </p:extLst>
          </p:nvPr>
        </p:nvGraphicFramePr>
        <p:xfrm>
          <a:off x="1493191" y="1640840"/>
          <a:ext cx="10018716" cy="3576320"/>
        </p:xfrm>
        <a:graphic>
          <a:graphicData uri="http://schemas.openxmlformats.org/drawingml/2006/table">
            <a:tbl>
              <a:tblPr firstRow="1" bandRow="1">
                <a:tableStyleId>{9DCAF9ED-07DC-4A11-8D7F-57B35C25682E}</a:tableStyleId>
              </a:tblPr>
              <a:tblGrid>
                <a:gridCol w="3339572">
                  <a:extLst>
                    <a:ext uri="{9D8B030D-6E8A-4147-A177-3AD203B41FA5}">
                      <a16:colId xmlns:a16="http://schemas.microsoft.com/office/drawing/2014/main" val="3947962425"/>
                    </a:ext>
                  </a:extLst>
                </a:gridCol>
                <a:gridCol w="3339572">
                  <a:extLst>
                    <a:ext uri="{9D8B030D-6E8A-4147-A177-3AD203B41FA5}">
                      <a16:colId xmlns:a16="http://schemas.microsoft.com/office/drawing/2014/main" val="3885078126"/>
                    </a:ext>
                  </a:extLst>
                </a:gridCol>
                <a:gridCol w="3339572">
                  <a:extLst>
                    <a:ext uri="{9D8B030D-6E8A-4147-A177-3AD203B41FA5}">
                      <a16:colId xmlns:a16="http://schemas.microsoft.com/office/drawing/2014/main" val="2523139851"/>
                    </a:ext>
                  </a:extLst>
                </a:gridCol>
              </a:tblGrid>
              <a:tr h="370840">
                <a:tc>
                  <a:txBody>
                    <a:bodyPr/>
                    <a:lstStyle/>
                    <a:p>
                      <a:r>
                        <a:rPr lang="en-GB" dirty="0"/>
                        <a:t>Organisation:</a:t>
                      </a:r>
                    </a:p>
                  </a:txBody>
                  <a:tcPr marL="87120" marR="87120">
                    <a:solidFill>
                      <a:srgbClr val="C00000"/>
                    </a:solidFill>
                  </a:tcPr>
                </a:tc>
                <a:tc>
                  <a:txBody>
                    <a:bodyPr/>
                    <a:lstStyle/>
                    <a:p>
                      <a:r>
                        <a:rPr lang="en-GB" dirty="0"/>
                        <a:t>Telephone:</a:t>
                      </a:r>
                    </a:p>
                  </a:txBody>
                  <a:tcPr marL="87120" marR="87120">
                    <a:solidFill>
                      <a:srgbClr val="C00000"/>
                    </a:solidFill>
                  </a:tcPr>
                </a:tc>
                <a:tc>
                  <a:txBody>
                    <a:bodyPr/>
                    <a:lstStyle/>
                    <a:p>
                      <a:r>
                        <a:rPr lang="en-GB" dirty="0"/>
                        <a:t>Website/ email:</a:t>
                      </a:r>
                    </a:p>
                  </a:txBody>
                  <a:tcPr marL="87120" marR="87120">
                    <a:solidFill>
                      <a:srgbClr val="C00000"/>
                    </a:solidFill>
                  </a:tcPr>
                </a:tc>
                <a:extLst>
                  <a:ext uri="{0D108BD9-81ED-4DB2-BD59-A6C34878D82A}">
                    <a16:rowId xmlns:a16="http://schemas.microsoft.com/office/drawing/2014/main" val="3215786625"/>
                  </a:ext>
                </a:extLst>
              </a:tr>
              <a:tr h="370840">
                <a:tc>
                  <a:txBody>
                    <a:bodyPr/>
                    <a:lstStyle/>
                    <a:p>
                      <a:r>
                        <a:rPr lang="en-GB" dirty="0"/>
                        <a:t>Lincolnshire county council</a:t>
                      </a:r>
                    </a:p>
                  </a:txBody>
                  <a:tcPr marL="87120" marR="87120"/>
                </a:tc>
                <a:tc>
                  <a:txBody>
                    <a:bodyPr/>
                    <a:lstStyle/>
                    <a:p>
                      <a:endParaRPr lang="en-GB" dirty="0"/>
                    </a:p>
                  </a:txBody>
                  <a:tcPr marL="87120" marR="87120"/>
                </a:tc>
                <a:tc>
                  <a:txBody>
                    <a:bodyPr/>
                    <a:lstStyle/>
                    <a:p>
                      <a:r>
                        <a:rPr lang="en-GB" dirty="0">
                          <a:hlinkClick r:id="rId2"/>
                        </a:rPr>
                        <a:t>www.lincolnshire.gov.uk</a:t>
                      </a:r>
                      <a:endParaRPr lang="en-GB" dirty="0"/>
                    </a:p>
                  </a:txBody>
                  <a:tcPr marL="87120" marR="87120"/>
                </a:tc>
                <a:extLst>
                  <a:ext uri="{0D108BD9-81ED-4DB2-BD59-A6C34878D82A}">
                    <a16:rowId xmlns:a16="http://schemas.microsoft.com/office/drawing/2014/main" val="2880971756"/>
                  </a:ext>
                </a:extLst>
              </a:tr>
              <a:tr h="370840">
                <a:tc>
                  <a:txBody>
                    <a:bodyPr/>
                    <a:lstStyle/>
                    <a:p>
                      <a:r>
                        <a:rPr lang="en-GB" dirty="0"/>
                        <a:t>Information, advice and support services network</a:t>
                      </a:r>
                    </a:p>
                  </a:txBody>
                  <a:tcPr marL="87120" marR="87120"/>
                </a:tc>
                <a:tc>
                  <a:txBody>
                    <a:bodyPr/>
                    <a:lstStyle/>
                    <a:p>
                      <a:r>
                        <a:rPr lang="en-GB" dirty="0"/>
                        <a:t>08001951635</a:t>
                      </a:r>
                    </a:p>
                  </a:txBody>
                  <a:tcPr marL="87120" marR="87120"/>
                </a:tc>
                <a:tc>
                  <a:txBody>
                    <a:bodyPr/>
                    <a:lstStyle/>
                    <a:p>
                      <a:r>
                        <a:rPr lang="en-GB" dirty="0">
                          <a:hlinkClick r:id="rId3"/>
                        </a:rPr>
                        <a:t>www.lincolnshire.gov.uk/liaise</a:t>
                      </a:r>
                      <a:endParaRPr lang="en-GB" dirty="0"/>
                    </a:p>
                    <a:p>
                      <a:r>
                        <a:rPr lang="en-GB" dirty="0"/>
                        <a:t>Email: </a:t>
                      </a:r>
                      <a:r>
                        <a:rPr lang="en-GB" dirty="0">
                          <a:hlinkClick r:id="rId4"/>
                        </a:rPr>
                        <a:t>liaise@lincolnshire.gov.uk</a:t>
                      </a:r>
                      <a:endParaRPr lang="en-GB" dirty="0"/>
                    </a:p>
                    <a:p>
                      <a:endParaRPr lang="en-GB" dirty="0"/>
                    </a:p>
                  </a:txBody>
                  <a:tcPr marL="87120" marR="87120"/>
                </a:tc>
                <a:extLst>
                  <a:ext uri="{0D108BD9-81ED-4DB2-BD59-A6C34878D82A}">
                    <a16:rowId xmlns:a16="http://schemas.microsoft.com/office/drawing/2014/main" val="3877549312"/>
                  </a:ext>
                </a:extLst>
              </a:tr>
              <a:tr h="370840">
                <a:tc>
                  <a:txBody>
                    <a:bodyPr/>
                    <a:lstStyle/>
                    <a:p>
                      <a:r>
                        <a:rPr lang="en-GB" dirty="0"/>
                        <a:t>The national autistic society</a:t>
                      </a:r>
                    </a:p>
                  </a:txBody>
                  <a:tcPr marL="87120" marR="87120"/>
                </a:tc>
                <a:tc>
                  <a:txBody>
                    <a:bodyPr/>
                    <a:lstStyle/>
                    <a:p>
                      <a:endParaRPr lang="en-GB" dirty="0"/>
                    </a:p>
                  </a:txBody>
                  <a:tcPr marL="87120" marR="87120"/>
                </a:tc>
                <a:tc>
                  <a:txBody>
                    <a:bodyPr/>
                    <a:lstStyle/>
                    <a:p>
                      <a:r>
                        <a:rPr lang="en-GB" dirty="0">
                          <a:hlinkClick r:id="rId5"/>
                        </a:rPr>
                        <a:t>www.autism.org.uk</a:t>
                      </a:r>
                      <a:endParaRPr lang="en-GB" dirty="0"/>
                    </a:p>
                    <a:p>
                      <a:endParaRPr lang="en-GB" dirty="0"/>
                    </a:p>
                  </a:txBody>
                  <a:tcPr marL="87120" marR="87120"/>
                </a:tc>
                <a:extLst>
                  <a:ext uri="{0D108BD9-81ED-4DB2-BD59-A6C34878D82A}">
                    <a16:rowId xmlns:a16="http://schemas.microsoft.com/office/drawing/2014/main" val="1104322204"/>
                  </a:ext>
                </a:extLst>
              </a:tr>
              <a:tr h="370840">
                <a:tc>
                  <a:txBody>
                    <a:bodyPr/>
                    <a:lstStyle/>
                    <a:p>
                      <a:r>
                        <a:rPr lang="en-GB" dirty="0"/>
                        <a:t>Young Minds </a:t>
                      </a:r>
                    </a:p>
                  </a:txBody>
                  <a:tcPr marL="87120" marR="87120"/>
                </a:tc>
                <a:tc>
                  <a:txBody>
                    <a:bodyPr/>
                    <a:lstStyle/>
                    <a:p>
                      <a:r>
                        <a:rPr lang="en-GB" dirty="0"/>
                        <a:t>Parent helpline:</a:t>
                      </a:r>
                    </a:p>
                    <a:p>
                      <a:r>
                        <a:rPr lang="en-GB" dirty="0"/>
                        <a:t>08088025544</a:t>
                      </a:r>
                    </a:p>
                  </a:txBody>
                  <a:tcPr marL="87120" marR="87120"/>
                </a:tc>
                <a:tc>
                  <a:txBody>
                    <a:bodyPr/>
                    <a:lstStyle/>
                    <a:p>
                      <a:r>
                        <a:rPr lang="en-GB" dirty="0">
                          <a:hlinkClick r:id="rId6"/>
                        </a:rPr>
                        <a:t>www.youngmind.org.uk</a:t>
                      </a:r>
                      <a:endParaRPr lang="en-GB" dirty="0"/>
                    </a:p>
                    <a:p>
                      <a:endParaRPr lang="en-GB" dirty="0"/>
                    </a:p>
                  </a:txBody>
                  <a:tcPr marL="87120" marR="87120"/>
                </a:tc>
                <a:extLst>
                  <a:ext uri="{0D108BD9-81ED-4DB2-BD59-A6C34878D82A}">
                    <a16:rowId xmlns:a16="http://schemas.microsoft.com/office/drawing/2014/main" val="511122319"/>
                  </a:ext>
                </a:extLst>
              </a:tr>
              <a:tr h="370840">
                <a:tc>
                  <a:txBody>
                    <a:bodyPr/>
                    <a:lstStyle/>
                    <a:p>
                      <a:r>
                        <a:rPr lang="en-GB" dirty="0"/>
                        <a:t>KIDS</a:t>
                      </a:r>
                    </a:p>
                  </a:txBody>
                  <a:tcPr marL="87120" marR="87120"/>
                </a:tc>
                <a:tc>
                  <a:txBody>
                    <a:bodyPr/>
                    <a:lstStyle/>
                    <a:p>
                      <a:r>
                        <a:rPr lang="en-GB" dirty="0"/>
                        <a:t>01522542937</a:t>
                      </a:r>
                    </a:p>
                  </a:txBody>
                  <a:tcPr marL="87120" marR="87120"/>
                </a:tc>
                <a:tc>
                  <a:txBody>
                    <a:bodyPr/>
                    <a:lstStyle/>
                    <a:p>
                      <a:r>
                        <a:rPr lang="en-GB" dirty="0">
                          <a:hlinkClick r:id="rId7"/>
                        </a:rPr>
                        <a:t>www.kids.org.uk</a:t>
                      </a:r>
                      <a:endParaRPr lang="en-GB" dirty="0"/>
                    </a:p>
                    <a:p>
                      <a:endParaRPr lang="en-GB" dirty="0"/>
                    </a:p>
                  </a:txBody>
                  <a:tcPr marL="87120" marR="87120"/>
                </a:tc>
                <a:extLst>
                  <a:ext uri="{0D108BD9-81ED-4DB2-BD59-A6C34878D82A}">
                    <a16:rowId xmlns:a16="http://schemas.microsoft.com/office/drawing/2014/main" val="3144988141"/>
                  </a:ext>
                </a:extLst>
              </a:tr>
            </a:tbl>
          </a:graphicData>
        </a:graphic>
      </p:graphicFrame>
      <p:sp>
        <p:nvSpPr>
          <p:cNvPr id="5" name="Arrow: Left 4">
            <a:hlinkClick r:id="rId8" action="ppaction://hlinksldjump"/>
            <a:extLst>
              <a:ext uri="{FF2B5EF4-FFF2-40B4-BE49-F238E27FC236}">
                <a16:creationId xmlns:a16="http://schemas.microsoft.com/office/drawing/2014/main" id="{BA9731C0-4E73-4BCA-A12B-635C08321A2D}"/>
              </a:ext>
            </a:extLst>
          </p:cNvPr>
          <p:cNvSpPr/>
          <p:nvPr/>
        </p:nvSpPr>
        <p:spPr>
          <a:xfrm>
            <a:off x="10320292" y="6045694"/>
            <a:ext cx="1114148" cy="49714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630310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DF823-36EB-45C2-954D-1141042B995A}"/>
              </a:ext>
            </a:extLst>
          </p:cNvPr>
          <p:cNvSpPr>
            <a:spLocks noGrp="1"/>
          </p:cNvSpPr>
          <p:nvPr>
            <p:ph type="title"/>
          </p:nvPr>
        </p:nvSpPr>
        <p:spPr>
          <a:xfrm>
            <a:off x="0" y="18255"/>
            <a:ext cx="10515600" cy="1325563"/>
          </a:xfrm>
        </p:spPr>
        <p:txBody>
          <a:bodyPr/>
          <a:lstStyle/>
          <a:p>
            <a:r>
              <a:rPr lang="en-GB" b="1" u="sng" dirty="0"/>
              <a:t>Complaints procedure:</a:t>
            </a:r>
          </a:p>
        </p:txBody>
      </p:sp>
      <p:sp>
        <p:nvSpPr>
          <p:cNvPr id="3" name="Content Placeholder 2">
            <a:extLst>
              <a:ext uri="{FF2B5EF4-FFF2-40B4-BE49-F238E27FC236}">
                <a16:creationId xmlns:a16="http://schemas.microsoft.com/office/drawing/2014/main" id="{393D5FA1-3AEF-4B62-8B97-CDF8C710C909}"/>
              </a:ext>
            </a:extLst>
          </p:cNvPr>
          <p:cNvSpPr>
            <a:spLocks noGrp="1"/>
          </p:cNvSpPr>
          <p:nvPr>
            <p:ph idx="1"/>
          </p:nvPr>
        </p:nvSpPr>
        <p:spPr>
          <a:xfrm>
            <a:off x="1406371" y="1194281"/>
            <a:ext cx="10515600" cy="4973805"/>
          </a:xfrm>
        </p:spPr>
        <p:txBody>
          <a:bodyPr>
            <a:normAutofit fontScale="92500" lnSpcReduction="10000"/>
          </a:bodyPr>
          <a:lstStyle/>
          <a:p>
            <a:pPr marL="0" indent="0">
              <a:buNone/>
            </a:pPr>
            <a:r>
              <a:rPr lang="en-GB" dirty="0"/>
              <a:t>If you feel that something is not going quite are you would like it to, that we are doing something that you are unhappy with, or not doing something that you feel we should, please tell us about it. </a:t>
            </a:r>
          </a:p>
          <a:p>
            <a:pPr marL="0" indent="0">
              <a:buNone/>
            </a:pPr>
            <a:r>
              <a:rPr lang="en-GB" b="1" dirty="0"/>
              <a:t>First step: </a:t>
            </a:r>
            <a:r>
              <a:rPr lang="en-GB" dirty="0"/>
              <a:t>Please arrange to discuss any concerns with your child’s class teacher, or with the particular teacher concerned. </a:t>
            </a:r>
          </a:p>
          <a:p>
            <a:pPr marL="0" indent="0">
              <a:buNone/>
            </a:pPr>
            <a:r>
              <a:rPr lang="en-GB" b="1" dirty="0"/>
              <a:t>Second step: </a:t>
            </a:r>
            <a:r>
              <a:rPr lang="en-GB" dirty="0"/>
              <a:t>If, after speaking with your child’s teacher, you do not feel that your complaint has been properly dealt with, then you should discuss the matter with that teacher’s manager. </a:t>
            </a:r>
          </a:p>
          <a:p>
            <a:pPr marL="0" indent="0">
              <a:buNone/>
            </a:pPr>
            <a:r>
              <a:rPr lang="en-GB" b="1" dirty="0"/>
              <a:t>Third step: </a:t>
            </a:r>
            <a:r>
              <a:rPr lang="en-GB" dirty="0"/>
              <a:t>You should make a formal written complaint to the headteacher, unless the complaint is about the conduct of the headteacher. You should then receive a written response. </a:t>
            </a:r>
          </a:p>
          <a:p>
            <a:pPr marL="0" indent="0">
              <a:buNone/>
            </a:pPr>
            <a:r>
              <a:rPr lang="en-GB" b="1" dirty="0"/>
              <a:t>Taking matters further: </a:t>
            </a:r>
            <a:r>
              <a:rPr lang="en-GB" dirty="0"/>
              <a:t>if your complaint is about the conduct of the headteacher, or, if you are dissatisfied with the headteacher’s response to your formal complaint letter, then you will need to contact the governors. </a:t>
            </a:r>
            <a:endParaRPr lang="en-GB" b="1" dirty="0"/>
          </a:p>
        </p:txBody>
      </p:sp>
      <p:sp>
        <p:nvSpPr>
          <p:cNvPr id="5" name="Arrow: Left 4">
            <a:hlinkClick r:id="rId2" action="ppaction://hlinksldjump"/>
            <a:extLst>
              <a:ext uri="{FF2B5EF4-FFF2-40B4-BE49-F238E27FC236}">
                <a16:creationId xmlns:a16="http://schemas.microsoft.com/office/drawing/2014/main" id="{8FFC41A4-1A43-4AFD-8E33-C2FCE50A89FE}"/>
              </a:ext>
            </a:extLst>
          </p:cNvPr>
          <p:cNvSpPr/>
          <p:nvPr/>
        </p:nvSpPr>
        <p:spPr>
          <a:xfrm>
            <a:off x="10329170" y="6045694"/>
            <a:ext cx="1114148" cy="49714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06236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11896-560C-4108-B5A9-4D64CF8A03E8}"/>
              </a:ext>
            </a:extLst>
          </p:cNvPr>
          <p:cNvSpPr>
            <a:spLocks noGrp="1"/>
          </p:cNvSpPr>
          <p:nvPr>
            <p:ph type="title"/>
          </p:nvPr>
        </p:nvSpPr>
        <p:spPr>
          <a:xfrm>
            <a:off x="0" y="-192505"/>
            <a:ext cx="10515600" cy="1325563"/>
          </a:xfrm>
        </p:spPr>
        <p:txBody>
          <a:bodyPr/>
          <a:lstStyle/>
          <a:p>
            <a:r>
              <a:rPr lang="en-GB" b="1" u="sng" dirty="0"/>
              <a:t>Contents: </a:t>
            </a:r>
          </a:p>
        </p:txBody>
      </p:sp>
      <p:sp>
        <p:nvSpPr>
          <p:cNvPr id="3" name="Content Placeholder 2">
            <a:extLst>
              <a:ext uri="{FF2B5EF4-FFF2-40B4-BE49-F238E27FC236}">
                <a16:creationId xmlns:a16="http://schemas.microsoft.com/office/drawing/2014/main" id="{C16C8E45-96EE-4EE9-B0B1-AA984DF23A93}"/>
              </a:ext>
            </a:extLst>
          </p:cNvPr>
          <p:cNvSpPr>
            <a:spLocks noGrp="1"/>
          </p:cNvSpPr>
          <p:nvPr>
            <p:ph idx="1"/>
          </p:nvPr>
        </p:nvSpPr>
        <p:spPr>
          <a:xfrm>
            <a:off x="1507295" y="1967668"/>
            <a:ext cx="4467377" cy="3953738"/>
          </a:xfrm>
        </p:spPr>
        <p:txBody>
          <a:bodyPr>
            <a:normAutofit fontScale="85000" lnSpcReduction="20000"/>
          </a:bodyPr>
          <a:lstStyle/>
          <a:p>
            <a:pPr marL="0" indent="0">
              <a:buNone/>
            </a:pPr>
            <a:r>
              <a:rPr lang="en-GB" dirty="0">
                <a:hlinkClick r:id="" action="ppaction://hlinkshowjump?jump=nextslide"/>
              </a:rPr>
              <a:t>Key contacts </a:t>
            </a:r>
            <a:r>
              <a:rPr lang="en-GB" dirty="0"/>
              <a:t> </a:t>
            </a:r>
          </a:p>
          <a:p>
            <a:pPr marL="0" indent="0">
              <a:buNone/>
            </a:pPr>
            <a:r>
              <a:rPr lang="en-GB" dirty="0">
                <a:hlinkClick r:id="rId2" action="ppaction://hlinksldjump"/>
              </a:rPr>
              <a:t>SEND journey</a:t>
            </a:r>
            <a:endParaRPr lang="en-GB" dirty="0"/>
          </a:p>
          <a:p>
            <a:pPr marL="0" indent="0">
              <a:buNone/>
            </a:pPr>
            <a:r>
              <a:rPr lang="en-GB" dirty="0">
                <a:hlinkClick r:id="rId3" action="ppaction://hlinksldjump"/>
              </a:rPr>
              <a:t>Graduated approach</a:t>
            </a:r>
            <a:r>
              <a:rPr lang="en-GB" dirty="0"/>
              <a:t> </a:t>
            </a:r>
          </a:p>
          <a:p>
            <a:pPr marL="0" indent="0">
              <a:buNone/>
            </a:pPr>
            <a:r>
              <a:rPr lang="en-GB" dirty="0">
                <a:hlinkClick r:id="rId4" action="ppaction://hlinksldjump"/>
              </a:rPr>
              <a:t>SEN needs  </a:t>
            </a:r>
            <a:endParaRPr lang="en-GB" dirty="0"/>
          </a:p>
          <a:p>
            <a:pPr marL="0" indent="0">
              <a:buNone/>
            </a:pPr>
            <a:r>
              <a:rPr lang="en-GB" dirty="0">
                <a:hlinkClick r:id="rId5" action="ppaction://hlinksldjump"/>
              </a:rPr>
              <a:t>Parents/ carers involvement </a:t>
            </a:r>
            <a:endParaRPr lang="en-GB" dirty="0"/>
          </a:p>
          <a:p>
            <a:pPr marL="0" indent="0">
              <a:buNone/>
            </a:pPr>
            <a:r>
              <a:rPr lang="en-GB" dirty="0">
                <a:hlinkClick r:id="rId6" action="ppaction://hlinksldjump"/>
              </a:rPr>
              <a:t>Support for your child </a:t>
            </a:r>
            <a:endParaRPr lang="en-GB" dirty="0"/>
          </a:p>
          <a:p>
            <a:pPr marL="0" indent="0">
              <a:buNone/>
            </a:pPr>
            <a:r>
              <a:rPr lang="en-GB" dirty="0">
                <a:hlinkClick r:id="rId7" action="ppaction://hlinksldjump"/>
              </a:rPr>
              <a:t>Pupil involvement </a:t>
            </a:r>
            <a:endParaRPr lang="en-GB" dirty="0"/>
          </a:p>
          <a:p>
            <a:pPr marL="0" indent="0">
              <a:buNone/>
            </a:pPr>
            <a:r>
              <a:rPr lang="en-GB" dirty="0">
                <a:hlinkClick r:id="rId8" action="ppaction://hlinksldjump"/>
              </a:rPr>
              <a:t>Staff training </a:t>
            </a:r>
            <a:endParaRPr lang="en-GB" dirty="0"/>
          </a:p>
          <a:p>
            <a:pPr marL="0" indent="0">
              <a:buNone/>
            </a:pPr>
            <a:r>
              <a:rPr lang="en-GB" dirty="0">
                <a:hlinkClick r:id="rId9" action="ppaction://hlinksldjump"/>
              </a:rPr>
              <a:t>Supporting wellbeing </a:t>
            </a:r>
            <a:endParaRPr lang="en-GB" dirty="0"/>
          </a:p>
          <a:p>
            <a:pPr marL="0" indent="0">
              <a:buNone/>
            </a:pPr>
            <a:r>
              <a:rPr lang="en-GB" dirty="0">
                <a:hlinkClick r:id="rId10" action="ppaction://hlinksldjump"/>
              </a:rPr>
              <a:t>Identifying SEND in EYFS </a:t>
            </a:r>
            <a:endParaRPr lang="en-GB" dirty="0"/>
          </a:p>
          <a:p>
            <a:endParaRPr lang="en-GB" dirty="0"/>
          </a:p>
          <a:p>
            <a:endParaRPr lang="en-GB" dirty="0"/>
          </a:p>
          <a:p>
            <a:endParaRPr lang="en-GB" dirty="0"/>
          </a:p>
        </p:txBody>
      </p:sp>
      <p:sp>
        <p:nvSpPr>
          <p:cNvPr id="4" name="Content Placeholder 2">
            <a:extLst>
              <a:ext uri="{FF2B5EF4-FFF2-40B4-BE49-F238E27FC236}">
                <a16:creationId xmlns:a16="http://schemas.microsoft.com/office/drawing/2014/main" id="{53F3E23E-4BA3-41B7-B22F-6C34349D447F}"/>
              </a:ext>
            </a:extLst>
          </p:cNvPr>
          <p:cNvSpPr txBox="1">
            <a:spLocks/>
          </p:cNvSpPr>
          <p:nvPr/>
        </p:nvSpPr>
        <p:spPr>
          <a:xfrm>
            <a:off x="6217328" y="1967668"/>
            <a:ext cx="4467377" cy="4351338"/>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endParaRPr lang="en-GB" dirty="0"/>
          </a:p>
          <a:p>
            <a:endParaRPr lang="en-GB" dirty="0"/>
          </a:p>
          <a:p>
            <a:endParaRPr lang="en-GB" dirty="0"/>
          </a:p>
        </p:txBody>
      </p:sp>
      <p:sp>
        <p:nvSpPr>
          <p:cNvPr id="5" name="Content Placeholder 2">
            <a:extLst>
              <a:ext uri="{FF2B5EF4-FFF2-40B4-BE49-F238E27FC236}">
                <a16:creationId xmlns:a16="http://schemas.microsoft.com/office/drawing/2014/main" id="{C87C2244-8D89-4005-8DFF-CDD941C89B0D}"/>
              </a:ext>
            </a:extLst>
          </p:cNvPr>
          <p:cNvSpPr txBox="1">
            <a:spLocks/>
          </p:cNvSpPr>
          <p:nvPr/>
        </p:nvSpPr>
        <p:spPr>
          <a:xfrm>
            <a:off x="6338227" y="2911876"/>
            <a:ext cx="4467377" cy="3407130"/>
          </a:xfrm>
          <a:prstGeom prst="rect">
            <a:avLst/>
          </a:prstGeom>
        </p:spPr>
        <p:txBody>
          <a:bodyPr vert="horz" lIns="91440" tIns="45720" rIns="91440" bIns="45720" rtlCol="0" anchor="ctr">
            <a:normAutofit fontScale="92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None/>
            </a:pPr>
            <a:r>
              <a:rPr lang="en-GB" dirty="0">
                <a:hlinkClick r:id="rId11" action="ppaction://hlinksldjump"/>
              </a:rPr>
              <a:t>Children’s involvement </a:t>
            </a:r>
            <a:endParaRPr lang="en-GB" dirty="0"/>
          </a:p>
          <a:p>
            <a:pPr marL="0" indent="0">
              <a:buNone/>
            </a:pPr>
            <a:r>
              <a:rPr lang="en-GB" dirty="0">
                <a:hlinkClick r:id="rId12" action="ppaction://hlinksldjump"/>
              </a:rPr>
              <a:t>Curriculum support </a:t>
            </a:r>
            <a:endParaRPr lang="en-GB" dirty="0"/>
          </a:p>
          <a:p>
            <a:pPr marL="0" indent="0">
              <a:buNone/>
            </a:pPr>
            <a:r>
              <a:rPr lang="en-GB" dirty="0">
                <a:hlinkClick r:id="rId13" action="ppaction://hlinksldjump"/>
              </a:rPr>
              <a:t>Child’s attainment and achievement </a:t>
            </a:r>
            <a:endParaRPr lang="en-GB" dirty="0"/>
          </a:p>
          <a:p>
            <a:pPr marL="0" indent="0">
              <a:buNone/>
            </a:pPr>
            <a:r>
              <a:rPr lang="en-GB" dirty="0">
                <a:hlinkClick r:id="rId14" action="ppaction://hlinksldjump"/>
              </a:rPr>
              <a:t>Transitions </a:t>
            </a:r>
            <a:endParaRPr lang="en-GB" dirty="0"/>
          </a:p>
          <a:p>
            <a:pPr marL="0" indent="0">
              <a:buNone/>
            </a:pPr>
            <a:r>
              <a:rPr lang="en-GB" dirty="0">
                <a:hlinkClick r:id="rId15" action="ppaction://hlinksldjump"/>
              </a:rPr>
              <a:t>Extra- curricular activities </a:t>
            </a:r>
            <a:endParaRPr lang="en-GB" dirty="0"/>
          </a:p>
          <a:p>
            <a:pPr marL="0" indent="0">
              <a:buNone/>
            </a:pPr>
            <a:r>
              <a:rPr lang="en-GB" dirty="0">
                <a:hlinkClick r:id="rId16" action="ppaction://hlinksldjump"/>
              </a:rPr>
              <a:t>Support for families </a:t>
            </a:r>
            <a:endParaRPr lang="en-GB" dirty="0"/>
          </a:p>
          <a:p>
            <a:pPr marL="0" indent="0">
              <a:buNone/>
            </a:pPr>
            <a:r>
              <a:rPr lang="en-GB" dirty="0">
                <a:hlinkClick r:id="rId17" action="ppaction://hlinksldjump"/>
              </a:rPr>
              <a:t>Complaints procedure </a:t>
            </a:r>
            <a:endParaRPr lang="en-GB" dirty="0"/>
          </a:p>
          <a:p>
            <a:pPr marL="0" indent="0">
              <a:buNone/>
            </a:pPr>
            <a:r>
              <a:rPr lang="en-GB" dirty="0">
                <a:hlinkClick r:id="rId18" action="ppaction://hlinksldjump"/>
              </a:rPr>
              <a:t>Any further information </a:t>
            </a:r>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851729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DF823-36EB-45C2-954D-1141042B995A}"/>
              </a:ext>
            </a:extLst>
          </p:cNvPr>
          <p:cNvSpPr>
            <a:spLocks noGrp="1"/>
          </p:cNvSpPr>
          <p:nvPr>
            <p:ph type="title"/>
          </p:nvPr>
        </p:nvSpPr>
        <p:spPr>
          <a:xfrm>
            <a:off x="0" y="18255"/>
            <a:ext cx="10515600" cy="1325563"/>
          </a:xfrm>
        </p:spPr>
        <p:txBody>
          <a:bodyPr/>
          <a:lstStyle/>
          <a:p>
            <a:r>
              <a:rPr lang="en-GB" b="1" u="sng" dirty="0"/>
              <a:t>Any further information:</a:t>
            </a:r>
          </a:p>
        </p:txBody>
      </p:sp>
      <p:sp>
        <p:nvSpPr>
          <p:cNvPr id="3" name="Content Placeholder 2">
            <a:extLst>
              <a:ext uri="{FF2B5EF4-FFF2-40B4-BE49-F238E27FC236}">
                <a16:creationId xmlns:a16="http://schemas.microsoft.com/office/drawing/2014/main" id="{393D5FA1-3AEF-4B62-8B97-CDF8C710C909}"/>
              </a:ext>
            </a:extLst>
          </p:cNvPr>
          <p:cNvSpPr>
            <a:spLocks noGrp="1"/>
          </p:cNvSpPr>
          <p:nvPr>
            <p:ph idx="1"/>
          </p:nvPr>
        </p:nvSpPr>
        <p:spPr>
          <a:xfrm>
            <a:off x="1786151" y="1468514"/>
            <a:ext cx="10018713" cy="3124201"/>
          </a:xfrm>
        </p:spPr>
        <p:txBody>
          <a:bodyPr/>
          <a:lstStyle/>
          <a:p>
            <a:pPr marL="0" indent="0">
              <a:buNone/>
            </a:pPr>
            <a:r>
              <a:rPr lang="en-GB" dirty="0"/>
              <a:t>If you require any further information or help, please contact:</a:t>
            </a:r>
          </a:p>
          <a:p>
            <a:pPr>
              <a:buFontTx/>
              <a:buChar char="-"/>
            </a:pPr>
            <a:r>
              <a:rPr lang="en-GB" dirty="0"/>
              <a:t>Your child’s class teacher </a:t>
            </a:r>
          </a:p>
          <a:p>
            <a:pPr>
              <a:buFontTx/>
              <a:buChar char="-"/>
            </a:pPr>
            <a:r>
              <a:rPr lang="en-GB" dirty="0"/>
              <a:t>The front office</a:t>
            </a:r>
          </a:p>
          <a:p>
            <a:pPr>
              <a:buFontTx/>
              <a:buChar char="-"/>
            </a:pPr>
            <a:r>
              <a:rPr lang="en-GB" dirty="0"/>
              <a:t>The SENDCo (Miss Smith)</a:t>
            </a:r>
          </a:p>
          <a:p>
            <a:pPr>
              <a:buFontTx/>
              <a:buChar char="-"/>
            </a:pPr>
            <a:r>
              <a:rPr lang="en-GB" dirty="0"/>
              <a:t>The Head Teacher (Mrs Borrell)</a:t>
            </a:r>
          </a:p>
        </p:txBody>
      </p:sp>
      <p:sp>
        <p:nvSpPr>
          <p:cNvPr id="4" name="Arrow: Left 3">
            <a:hlinkClick r:id="rId2" action="ppaction://hlinksldjump"/>
            <a:extLst>
              <a:ext uri="{FF2B5EF4-FFF2-40B4-BE49-F238E27FC236}">
                <a16:creationId xmlns:a16="http://schemas.microsoft.com/office/drawing/2014/main" id="{4948FC1E-4969-4428-B2DD-C4AF699E8E8D}"/>
              </a:ext>
            </a:extLst>
          </p:cNvPr>
          <p:cNvSpPr/>
          <p:nvPr/>
        </p:nvSpPr>
        <p:spPr>
          <a:xfrm>
            <a:off x="10320292" y="6045694"/>
            <a:ext cx="1114148" cy="49714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3728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11896-560C-4108-B5A9-4D64CF8A03E8}"/>
              </a:ext>
            </a:extLst>
          </p:cNvPr>
          <p:cNvSpPr>
            <a:spLocks noGrp="1"/>
          </p:cNvSpPr>
          <p:nvPr>
            <p:ph type="title"/>
          </p:nvPr>
        </p:nvSpPr>
        <p:spPr>
          <a:xfrm>
            <a:off x="0" y="-174250"/>
            <a:ext cx="10515600" cy="1325563"/>
          </a:xfrm>
        </p:spPr>
        <p:txBody>
          <a:bodyPr/>
          <a:lstStyle/>
          <a:p>
            <a:r>
              <a:rPr lang="en-GB" b="1" u="sng" dirty="0"/>
              <a:t>Key Contacts:</a:t>
            </a:r>
          </a:p>
        </p:txBody>
      </p:sp>
      <p:sp>
        <p:nvSpPr>
          <p:cNvPr id="3" name="Content Placeholder 2">
            <a:extLst>
              <a:ext uri="{FF2B5EF4-FFF2-40B4-BE49-F238E27FC236}">
                <a16:creationId xmlns:a16="http://schemas.microsoft.com/office/drawing/2014/main" id="{C16C8E45-96EE-4EE9-B0B1-AA984DF23A93}"/>
              </a:ext>
            </a:extLst>
          </p:cNvPr>
          <p:cNvSpPr>
            <a:spLocks noGrp="1"/>
          </p:cNvSpPr>
          <p:nvPr>
            <p:ph idx="1"/>
          </p:nvPr>
        </p:nvSpPr>
        <p:spPr>
          <a:xfrm>
            <a:off x="1379738" y="1464816"/>
            <a:ext cx="10515600" cy="4747658"/>
          </a:xfrm>
        </p:spPr>
        <p:txBody>
          <a:bodyPr>
            <a:normAutofit fontScale="70000" lnSpcReduction="20000"/>
          </a:bodyPr>
          <a:lstStyle/>
          <a:p>
            <a:pPr marL="0" indent="0">
              <a:buNone/>
            </a:pPr>
            <a:r>
              <a:rPr lang="en-GB" dirty="0"/>
              <a:t>If you have any concerns that your child might have a special educational need or is finding learning difficult, you should contact your child’s class teacher. </a:t>
            </a:r>
          </a:p>
          <a:p>
            <a:endParaRPr lang="en-GB" dirty="0"/>
          </a:p>
          <a:p>
            <a:pPr marL="0" indent="0">
              <a:buNone/>
            </a:pPr>
            <a:r>
              <a:rPr lang="en-GB" dirty="0"/>
              <a:t>Our special educational needs coordinator (SENDCo) is Miss Charlotte Smith</a:t>
            </a:r>
          </a:p>
          <a:p>
            <a:pPr marL="0" indent="0">
              <a:buNone/>
            </a:pPr>
            <a:r>
              <a:rPr lang="en-GB" dirty="0"/>
              <a:t> </a:t>
            </a:r>
          </a:p>
          <a:p>
            <a:pPr marL="0" indent="0">
              <a:buNone/>
            </a:pPr>
            <a:r>
              <a:rPr lang="en-GB" dirty="0"/>
              <a:t>The role of the SENDCo involves ensuring that:</a:t>
            </a:r>
          </a:p>
          <a:p>
            <a:r>
              <a:rPr lang="en-GB" dirty="0"/>
              <a:t>Teachers understand a student’s needs</a:t>
            </a:r>
          </a:p>
          <a:p>
            <a:r>
              <a:rPr lang="en-GB" dirty="0"/>
              <a:t>Teachers are trained in meeting those needs</a:t>
            </a:r>
          </a:p>
          <a:p>
            <a:r>
              <a:rPr lang="en-GB" dirty="0"/>
              <a:t>The quality of teaching for students with SEND, and </a:t>
            </a:r>
          </a:p>
          <a:p>
            <a:r>
              <a:rPr lang="en-GB" dirty="0"/>
              <a:t>Provision across the school is efficiently managed. </a:t>
            </a:r>
          </a:p>
          <a:p>
            <a:pPr marL="0" indent="0">
              <a:buNone/>
            </a:pPr>
            <a:endParaRPr lang="en-GB" dirty="0"/>
          </a:p>
          <a:p>
            <a:pPr marL="0" indent="0">
              <a:buNone/>
            </a:pPr>
            <a:r>
              <a:rPr lang="en-GB" dirty="0"/>
              <a:t>Our Headteacher is Mrs Sherilyn Borrell. She can be contacted through the office.</a:t>
            </a:r>
          </a:p>
          <a:p>
            <a:pPr marL="0" indent="0">
              <a:buNone/>
            </a:pPr>
            <a:r>
              <a:rPr lang="en-GB" dirty="0"/>
              <a:t>Our SEND governor is Mrs Nicola Green. She can be contacted through the office. </a:t>
            </a:r>
          </a:p>
          <a:p>
            <a:pPr marL="0" indent="0" algn="ctr">
              <a:buNone/>
            </a:pPr>
            <a:r>
              <a:rPr lang="en-GB" dirty="0">
                <a:hlinkClick r:id="rId2"/>
              </a:rPr>
              <a:t>enquiries@chapel-cit.co.uk</a:t>
            </a:r>
            <a:endParaRPr lang="en-GB" dirty="0"/>
          </a:p>
          <a:p>
            <a:pPr marL="0" indent="0">
              <a:buNone/>
            </a:pPr>
            <a:endParaRPr lang="en-GB" dirty="0"/>
          </a:p>
        </p:txBody>
      </p:sp>
      <p:sp>
        <p:nvSpPr>
          <p:cNvPr id="4" name="Arrow: Left 3">
            <a:hlinkClick r:id="rId3" action="ppaction://hlinksldjump"/>
            <a:extLst>
              <a:ext uri="{FF2B5EF4-FFF2-40B4-BE49-F238E27FC236}">
                <a16:creationId xmlns:a16="http://schemas.microsoft.com/office/drawing/2014/main" id="{292D40BA-E014-4E46-A2F4-098F79AF592F}"/>
              </a:ext>
            </a:extLst>
          </p:cNvPr>
          <p:cNvSpPr/>
          <p:nvPr/>
        </p:nvSpPr>
        <p:spPr>
          <a:xfrm>
            <a:off x="10515600" y="5681709"/>
            <a:ext cx="1114148" cy="49714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11912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005E8-CB45-4EE1-B503-62D96F37A2F5}"/>
              </a:ext>
            </a:extLst>
          </p:cNvPr>
          <p:cNvSpPr>
            <a:spLocks noGrp="1"/>
          </p:cNvSpPr>
          <p:nvPr>
            <p:ph type="title"/>
          </p:nvPr>
        </p:nvSpPr>
        <p:spPr>
          <a:xfrm>
            <a:off x="1484312" y="-314115"/>
            <a:ext cx="3333495" cy="1504335"/>
          </a:xfrm>
        </p:spPr>
        <p:txBody>
          <a:bodyPr>
            <a:normAutofit/>
          </a:bodyPr>
          <a:lstStyle/>
          <a:p>
            <a:r>
              <a:rPr lang="en-GB" sz="2400" b="1" u="sng" dirty="0"/>
              <a:t>SEND journey</a:t>
            </a:r>
          </a:p>
        </p:txBody>
      </p:sp>
      <p:sp>
        <p:nvSpPr>
          <p:cNvPr id="22" name="Content Placeholder 8">
            <a:extLst>
              <a:ext uri="{FF2B5EF4-FFF2-40B4-BE49-F238E27FC236}">
                <a16:creationId xmlns:a16="http://schemas.microsoft.com/office/drawing/2014/main" id="{AB7DCBDD-AC6F-2DC9-11E5-0CBA0B7F88E6}"/>
              </a:ext>
            </a:extLst>
          </p:cNvPr>
          <p:cNvSpPr>
            <a:spLocks noGrp="1"/>
          </p:cNvSpPr>
          <p:nvPr>
            <p:ph idx="1"/>
          </p:nvPr>
        </p:nvSpPr>
        <p:spPr>
          <a:xfrm>
            <a:off x="688976" y="1048051"/>
            <a:ext cx="4878447" cy="4743150"/>
          </a:xfrm>
        </p:spPr>
        <p:txBody>
          <a:bodyPr anchor="t">
            <a:normAutofit/>
          </a:bodyPr>
          <a:lstStyle/>
          <a:p>
            <a:pPr marL="0" indent="0">
              <a:buNone/>
            </a:pPr>
            <a:r>
              <a:rPr lang="en-US" sz="1600" b="1" dirty="0"/>
              <a:t>Identifying SEND and the graduated approach</a:t>
            </a:r>
          </a:p>
          <a:p>
            <a:pPr marL="0" indent="0">
              <a:buNone/>
            </a:pPr>
            <a:endParaRPr lang="en-US" sz="1600" b="1" dirty="0"/>
          </a:p>
          <a:p>
            <a:pPr marL="0" indent="0">
              <a:buNone/>
            </a:pPr>
            <a:r>
              <a:rPr lang="en-GB" sz="1200" dirty="0"/>
              <a:t>The school takes a consistent and structured approach to recognising and meeting the needs of pupils with SEND. We understand that identifying needs early and putting the right support in place makes a significant difference to children’s long-term progress and outcomes.</a:t>
            </a:r>
          </a:p>
          <a:p>
            <a:pPr marL="0" indent="0">
              <a:buNone/>
            </a:pPr>
            <a:r>
              <a:rPr lang="en-GB" sz="1200" dirty="0"/>
              <a:t>Currently, pupils are identified through Pupil Progress Meetings as well as teacher concerns, which are submitted using a Cause for Concern form. This process follows the SEND Journey Flow Chart, helping us to ensure pupils with SEN are accurately identified and supported through the correct pathways.</a:t>
            </a:r>
          </a:p>
          <a:p>
            <a:pPr marL="0" indent="0">
              <a:buNone/>
            </a:pPr>
            <a:r>
              <a:rPr lang="en-GB" sz="1200" dirty="0"/>
              <a:t>Once a pupil has been recognised as needing support, the Assess, Plan, Do, Review cycle begins. The class teacher will record the child on the Individual Education plan and provide targeted support. This provision is monitored jointly by the Class Teacher and the SENCo, with next steps reviewed and agreed together.</a:t>
            </a:r>
          </a:p>
          <a:p>
            <a:pPr marL="0" indent="0">
              <a:buNone/>
            </a:pPr>
            <a:r>
              <a:rPr lang="en-GB" sz="1200" dirty="0"/>
              <a:t>Parents and carers are informed once a pupil is placed on the SEN Register.</a:t>
            </a:r>
          </a:p>
          <a:p>
            <a:pPr marL="0" indent="0">
              <a:buNone/>
            </a:pPr>
            <a:r>
              <a:rPr lang="en-GB" sz="1200" dirty="0"/>
              <a:t>The school keeps a SEND tracker, which is reviewed and updated regularly by the SENDCo to ensure records remain accurate and up to date. </a:t>
            </a:r>
            <a:endParaRPr lang="en-US" sz="1600" dirty="0"/>
          </a:p>
        </p:txBody>
      </p:sp>
      <p:pic>
        <p:nvPicPr>
          <p:cNvPr id="5" name="Content Placeholder 4" descr="A diagram of a child's journey&#10;&#10;Description automatically generated">
            <a:extLst>
              <a:ext uri="{FF2B5EF4-FFF2-40B4-BE49-F238E27FC236}">
                <a16:creationId xmlns:a16="http://schemas.microsoft.com/office/drawing/2014/main" id="{4F67A535-C32E-4E25-62CE-9E0EE3C3F8D2}"/>
              </a:ext>
            </a:extLst>
          </p:cNvPr>
          <p:cNvPicPr>
            <a:picLocks noChangeAspect="1"/>
          </p:cNvPicPr>
          <p:nvPr/>
        </p:nvPicPr>
        <p:blipFill>
          <a:blip r:embed="rId3"/>
          <a:stretch>
            <a:fillRect/>
          </a:stretch>
        </p:blipFill>
        <p:spPr>
          <a:xfrm>
            <a:off x="5534799" y="1048051"/>
            <a:ext cx="5968223" cy="4535848"/>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Tree>
    <p:extLst>
      <p:ext uri="{BB962C8B-B14F-4D97-AF65-F5344CB8AC3E}">
        <p14:creationId xmlns:p14="http://schemas.microsoft.com/office/powerpoint/2010/main" val="867344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11896-560C-4108-B5A9-4D64CF8A03E8}"/>
              </a:ext>
            </a:extLst>
          </p:cNvPr>
          <p:cNvSpPr>
            <a:spLocks noGrp="1"/>
          </p:cNvSpPr>
          <p:nvPr>
            <p:ph type="title"/>
          </p:nvPr>
        </p:nvSpPr>
        <p:spPr>
          <a:xfrm>
            <a:off x="0" y="-301835"/>
            <a:ext cx="11896078" cy="1325563"/>
          </a:xfrm>
        </p:spPr>
        <p:txBody>
          <a:bodyPr>
            <a:normAutofit/>
          </a:bodyPr>
          <a:lstStyle/>
          <a:p>
            <a:r>
              <a:rPr lang="en-GB" sz="4000" b="1" u="sng" dirty="0"/>
              <a:t>Graduated approach to supporting pupils with SEN:</a:t>
            </a:r>
          </a:p>
        </p:txBody>
      </p:sp>
      <p:pic>
        <p:nvPicPr>
          <p:cNvPr id="6" name="Content Placeholder 5">
            <a:extLst>
              <a:ext uri="{FF2B5EF4-FFF2-40B4-BE49-F238E27FC236}">
                <a16:creationId xmlns:a16="http://schemas.microsoft.com/office/drawing/2014/main" id="{893DBBC0-8546-4E09-B19A-C0654A3BA9E5}"/>
              </a:ext>
            </a:extLst>
          </p:cNvPr>
          <p:cNvPicPr>
            <a:picLocks noGrp="1" noChangeAspect="1"/>
          </p:cNvPicPr>
          <p:nvPr>
            <p:ph idx="1"/>
          </p:nvPr>
        </p:nvPicPr>
        <p:blipFill>
          <a:blip r:embed="rId2"/>
          <a:stretch>
            <a:fillRect/>
          </a:stretch>
        </p:blipFill>
        <p:spPr>
          <a:xfrm>
            <a:off x="704451" y="843378"/>
            <a:ext cx="10299031" cy="5316323"/>
          </a:xfrm>
          <a:prstGeom prst="rect">
            <a:avLst/>
          </a:prstGeom>
        </p:spPr>
      </p:pic>
      <p:sp>
        <p:nvSpPr>
          <p:cNvPr id="7" name="Arrow: Left 6">
            <a:hlinkClick r:id="rId3" action="ppaction://hlinksldjump"/>
            <a:extLst>
              <a:ext uri="{FF2B5EF4-FFF2-40B4-BE49-F238E27FC236}">
                <a16:creationId xmlns:a16="http://schemas.microsoft.com/office/drawing/2014/main" id="{E987327F-79B1-4A9E-9151-A9644B0DE387}"/>
              </a:ext>
            </a:extLst>
          </p:cNvPr>
          <p:cNvSpPr/>
          <p:nvPr/>
        </p:nvSpPr>
        <p:spPr>
          <a:xfrm>
            <a:off x="10915095" y="6248478"/>
            <a:ext cx="1114148" cy="49714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5837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11896-560C-4108-B5A9-4D64CF8A03E8}"/>
              </a:ext>
            </a:extLst>
          </p:cNvPr>
          <p:cNvSpPr>
            <a:spLocks noGrp="1"/>
          </p:cNvSpPr>
          <p:nvPr>
            <p:ph type="title"/>
          </p:nvPr>
        </p:nvSpPr>
        <p:spPr>
          <a:xfrm>
            <a:off x="0" y="-146235"/>
            <a:ext cx="11353800" cy="1325563"/>
          </a:xfrm>
        </p:spPr>
        <p:txBody>
          <a:bodyPr>
            <a:normAutofit/>
          </a:bodyPr>
          <a:lstStyle/>
          <a:p>
            <a:r>
              <a:rPr lang="en-GB" b="1" u="sng" dirty="0"/>
              <a:t>What special educational needs do we cater for?</a:t>
            </a:r>
          </a:p>
        </p:txBody>
      </p:sp>
      <p:graphicFrame>
        <p:nvGraphicFramePr>
          <p:cNvPr id="5" name="Content Placeholder 4">
            <a:extLst>
              <a:ext uri="{FF2B5EF4-FFF2-40B4-BE49-F238E27FC236}">
                <a16:creationId xmlns:a16="http://schemas.microsoft.com/office/drawing/2014/main" id="{09980C28-83EB-4125-B78B-4DD5888313E0}"/>
              </a:ext>
            </a:extLst>
          </p:cNvPr>
          <p:cNvGraphicFramePr>
            <a:graphicFrameLocks noGrp="1"/>
          </p:cNvGraphicFramePr>
          <p:nvPr>
            <p:ph idx="1"/>
            <p:extLst>
              <p:ext uri="{D42A27DB-BD31-4B8C-83A1-F6EECF244321}">
                <p14:modId xmlns:p14="http://schemas.microsoft.com/office/powerpoint/2010/main" val="2576819330"/>
              </p:ext>
            </p:extLst>
          </p:nvPr>
        </p:nvGraphicFramePr>
        <p:xfrm>
          <a:off x="838200" y="2627730"/>
          <a:ext cx="10515600" cy="3200400"/>
        </p:xfrm>
        <a:graphic>
          <a:graphicData uri="http://schemas.openxmlformats.org/drawingml/2006/table">
            <a:tbl>
              <a:tblPr firstRow="1" bandRow="1">
                <a:tableStyleId>{93296810-A885-4BE3-A3E7-6D5BEEA58F35}</a:tableStyleId>
              </a:tblPr>
              <a:tblGrid>
                <a:gridCol w="2628900">
                  <a:extLst>
                    <a:ext uri="{9D8B030D-6E8A-4147-A177-3AD203B41FA5}">
                      <a16:colId xmlns:a16="http://schemas.microsoft.com/office/drawing/2014/main" val="2471818639"/>
                    </a:ext>
                  </a:extLst>
                </a:gridCol>
                <a:gridCol w="2628900">
                  <a:extLst>
                    <a:ext uri="{9D8B030D-6E8A-4147-A177-3AD203B41FA5}">
                      <a16:colId xmlns:a16="http://schemas.microsoft.com/office/drawing/2014/main" val="2035369005"/>
                    </a:ext>
                  </a:extLst>
                </a:gridCol>
                <a:gridCol w="2628900">
                  <a:extLst>
                    <a:ext uri="{9D8B030D-6E8A-4147-A177-3AD203B41FA5}">
                      <a16:colId xmlns:a16="http://schemas.microsoft.com/office/drawing/2014/main" val="2823303129"/>
                    </a:ext>
                  </a:extLst>
                </a:gridCol>
                <a:gridCol w="2628900">
                  <a:extLst>
                    <a:ext uri="{9D8B030D-6E8A-4147-A177-3AD203B41FA5}">
                      <a16:colId xmlns:a16="http://schemas.microsoft.com/office/drawing/2014/main" val="3542568494"/>
                    </a:ext>
                  </a:extLst>
                </a:gridCol>
              </a:tblGrid>
              <a:tr h="370840">
                <a:tc>
                  <a:txBody>
                    <a:bodyPr/>
                    <a:lstStyle/>
                    <a:p>
                      <a:r>
                        <a:rPr lang="en-GB" dirty="0">
                          <a:solidFill>
                            <a:schemeClr val="bg1"/>
                          </a:solidFill>
                        </a:rPr>
                        <a:t>Communication and interaction (CI)</a:t>
                      </a:r>
                    </a:p>
                  </a:txBody>
                  <a:tcPr/>
                </a:tc>
                <a:tc>
                  <a:txBody>
                    <a:bodyPr/>
                    <a:lstStyle/>
                    <a:p>
                      <a:r>
                        <a:rPr lang="en-GB" dirty="0">
                          <a:solidFill>
                            <a:schemeClr val="bg1"/>
                          </a:solidFill>
                        </a:rPr>
                        <a:t>Cognition and learning (CL)</a:t>
                      </a:r>
                    </a:p>
                  </a:txBody>
                  <a:tcPr>
                    <a:solidFill>
                      <a:schemeClr val="accent5">
                        <a:lumMod val="75000"/>
                      </a:schemeClr>
                    </a:solidFill>
                  </a:tcPr>
                </a:tc>
                <a:tc>
                  <a:txBody>
                    <a:bodyPr/>
                    <a:lstStyle/>
                    <a:p>
                      <a:r>
                        <a:rPr lang="en-GB" dirty="0">
                          <a:solidFill>
                            <a:schemeClr val="bg1"/>
                          </a:solidFill>
                        </a:rPr>
                        <a:t>Social, emotional and mental health needs (SEMH)</a:t>
                      </a:r>
                    </a:p>
                  </a:txBody>
                  <a:tcPr>
                    <a:solidFill>
                      <a:srgbClr val="FFC000"/>
                    </a:solidFill>
                  </a:tcPr>
                </a:tc>
                <a:tc>
                  <a:txBody>
                    <a:bodyPr/>
                    <a:lstStyle/>
                    <a:p>
                      <a:r>
                        <a:rPr lang="en-GB" dirty="0">
                          <a:solidFill>
                            <a:schemeClr val="bg1"/>
                          </a:solidFill>
                        </a:rPr>
                        <a:t>Sensory and/ or physical (SP) </a:t>
                      </a:r>
                    </a:p>
                  </a:txBody>
                  <a:tcPr>
                    <a:solidFill>
                      <a:schemeClr val="accent1"/>
                    </a:solidFill>
                  </a:tcPr>
                </a:tc>
                <a:extLst>
                  <a:ext uri="{0D108BD9-81ED-4DB2-BD59-A6C34878D82A}">
                    <a16:rowId xmlns:a16="http://schemas.microsoft.com/office/drawing/2014/main" val="3940099608"/>
                  </a:ext>
                </a:extLst>
              </a:tr>
              <a:tr h="370840">
                <a:tc>
                  <a:txBody>
                    <a:bodyPr/>
                    <a:lstStyle/>
                    <a:p>
                      <a:r>
                        <a:rPr lang="en-GB" dirty="0"/>
                        <a:t>Speech, language and communication needs </a:t>
                      </a:r>
                    </a:p>
                    <a:p>
                      <a:endParaRPr lang="en-GB" dirty="0"/>
                    </a:p>
                    <a:p>
                      <a:r>
                        <a:rPr lang="en-GB" dirty="0"/>
                        <a:t>Autism spectrum disorder/ condition </a:t>
                      </a:r>
                    </a:p>
                  </a:txBody>
                  <a:tcPr/>
                </a:tc>
                <a:tc>
                  <a:txBody>
                    <a:bodyPr/>
                    <a:lstStyle/>
                    <a:p>
                      <a:r>
                        <a:rPr lang="en-GB" dirty="0"/>
                        <a:t>Moderate learning difficulties (MLD)</a:t>
                      </a:r>
                    </a:p>
                    <a:p>
                      <a:endParaRPr lang="en-GB" dirty="0"/>
                    </a:p>
                    <a:p>
                      <a:r>
                        <a:rPr lang="en-GB" dirty="0"/>
                        <a:t>Specific learning difficulties (</a:t>
                      </a:r>
                      <a:r>
                        <a:rPr lang="en-GB" dirty="0" err="1"/>
                        <a:t>SpLD</a:t>
                      </a:r>
                      <a:r>
                        <a:rPr lang="en-GB" dirty="0"/>
                        <a:t>)</a:t>
                      </a:r>
                    </a:p>
                  </a:txBody>
                  <a:tcPr>
                    <a:solidFill>
                      <a:schemeClr val="accent5">
                        <a:lumMod val="20000"/>
                        <a:lumOff val="80000"/>
                      </a:schemeClr>
                    </a:solidFill>
                  </a:tcPr>
                </a:tc>
                <a:tc>
                  <a:txBody>
                    <a:bodyPr/>
                    <a:lstStyle/>
                    <a:p>
                      <a:r>
                        <a:rPr lang="en-GB" dirty="0"/>
                        <a:t>Attention deficit disorder (ADD) </a:t>
                      </a:r>
                    </a:p>
                    <a:p>
                      <a:endParaRPr lang="en-GB" dirty="0"/>
                    </a:p>
                    <a:p>
                      <a:r>
                        <a:rPr lang="en-GB" dirty="0"/>
                        <a:t>Attention deficit hyperactivity disorder (ADHD)</a:t>
                      </a:r>
                    </a:p>
                    <a:p>
                      <a:endParaRPr lang="en-GB" dirty="0"/>
                    </a:p>
                    <a:p>
                      <a:r>
                        <a:rPr lang="en-GB" dirty="0"/>
                        <a:t>Attachment disorder </a:t>
                      </a:r>
                    </a:p>
                  </a:txBody>
                  <a:tcPr>
                    <a:solidFill>
                      <a:schemeClr val="accent3">
                        <a:lumMod val="20000"/>
                        <a:lumOff val="80000"/>
                      </a:schemeClr>
                    </a:solidFill>
                  </a:tcPr>
                </a:tc>
                <a:tc>
                  <a:txBody>
                    <a:bodyPr/>
                    <a:lstStyle/>
                    <a:p>
                      <a:r>
                        <a:rPr lang="en-GB" dirty="0"/>
                        <a:t>Hearing Impairment </a:t>
                      </a:r>
                    </a:p>
                    <a:p>
                      <a:endParaRPr lang="en-GB" dirty="0"/>
                    </a:p>
                    <a:p>
                      <a:r>
                        <a:rPr lang="en-GB" dirty="0"/>
                        <a:t>Multi- sensory impairment </a:t>
                      </a:r>
                    </a:p>
                    <a:p>
                      <a:endParaRPr lang="en-GB" dirty="0"/>
                    </a:p>
                    <a:p>
                      <a:r>
                        <a:rPr lang="en-GB" dirty="0"/>
                        <a:t>Visual impairment </a:t>
                      </a:r>
                    </a:p>
                    <a:p>
                      <a:endParaRPr lang="en-GB" dirty="0"/>
                    </a:p>
                    <a:p>
                      <a:r>
                        <a:rPr lang="en-GB" dirty="0"/>
                        <a:t>Physically disabled </a:t>
                      </a:r>
                    </a:p>
                  </a:txBody>
                  <a:tcPr>
                    <a:solidFill>
                      <a:schemeClr val="accent2">
                        <a:lumMod val="20000"/>
                        <a:lumOff val="80000"/>
                      </a:schemeClr>
                    </a:solidFill>
                  </a:tcPr>
                </a:tc>
                <a:extLst>
                  <a:ext uri="{0D108BD9-81ED-4DB2-BD59-A6C34878D82A}">
                    <a16:rowId xmlns:a16="http://schemas.microsoft.com/office/drawing/2014/main" val="347592530"/>
                  </a:ext>
                </a:extLst>
              </a:tr>
            </a:tbl>
          </a:graphicData>
        </a:graphic>
      </p:graphicFrame>
      <p:sp>
        <p:nvSpPr>
          <p:cNvPr id="6" name="TextBox 5">
            <a:extLst>
              <a:ext uri="{FF2B5EF4-FFF2-40B4-BE49-F238E27FC236}">
                <a16:creationId xmlns:a16="http://schemas.microsoft.com/office/drawing/2014/main" id="{4BFA19E1-1CF0-4414-B124-E927A55A133D}"/>
              </a:ext>
            </a:extLst>
          </p:cNvPr>
          <p:cNvSpPr txBox="1"/>
          <p:nvPr/>
        </p:nvSpPr>
        <p:spPr>
          <a:xfrm>
            <a:off x="3362767" y="1446685"/>
            <a:ext cx="5149049" cy="646331"/>
          </a:xfrm>
          <a:prstGeom prst="rect">
            <a:avLst/>
          </a:prstGeom>
          <a:noFill/>
        </p:spPr>
        <p:txBody>
          <a:bodyPr wrap="square" rtlCol="0">
            <a:spAutoFit/>
          </a:bodyPr>
          <a:lstStyle/>
          <a:p>
            <a:pPr algn="ctr"/>
            <a:r>
              <a:rPr lang="en-GB" dirty="0"/>
              <a:t>We cater for the four broad areas of SEN</a:t>
            </a:r>
          </a:p>
          <a:p>
            <a:pPr algn="ctr"/>
            <a:r>
              <a:rPr lang="en-GB" dirty="0"/>
              <a:t>These include:</a:t>
            </a:r>
          </a:p>
        </p:txBody>
      </p:sp>
      <p:sp>
        <p:nvSpPr>
          <p:cNvPr id="7" name="Arrow: Left 6">
            <a:hlinkClick r:id="rId2" action="ppaction://hlinksldjump"/>
            <a:extLst>
              <a:ext uri="{FF2B5EF4-FFF2-40B4-BE49-F238E27FC236}">
                <a16:creationId xmlns:a16="http://schemas.microsoft.com/office/drawing/2014/main" id="{49E7DF0C-66D3-40A4-9565-C351DD1EEE1A}"/>
              </a:ext>
            </a:extLst>
          </p:cNvPr>
          <p:cNvSpPr/>
          <p:nvPr/>
        </p:nvSpPr>
        <p:spPr>
          <a:xfrm>
            <a:off x="10533355" y="6114269"/>
            <a:ext cx="1114148" cy="49714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38810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11896-560C-4108-B5A9-4D64CF8A03E8}"/>
              </a:ext>
            </a:extLst>
          </p:cNvPr>
          <p:cNvSpPr>
            <a:spLocks noGrp="1"/>
          </p:cNvSpPr>
          <p:nvPr>
            <p:ph type="title"/>
          </p:nvPr>
        </p:nvSpPr>
        <p:spPr>
          <a:xfrm>
            <a:off x="0" y="-270503"/>
            <a:ext cx="12192000" cy="1325563"/>
          </a:xfrm>
        </p:spPr>
        <p:txBody>
          <a:bodyPr/>
          <a:lstStyle/>
          <a:p>
            <a:r>
              <a:rPr lang="en-GB" b="1" u="sng" dirty="0"/>
              <a:t>How we involve parents/ carers:</a:t>
            </a:r>
          </a:p>
        </p:txBody>
      </p:sp>
      <p:sp>
        <p:nvSpPr>
          <p:cNvPr id="3" name="Content Placeholder 2">
            <a:extLst>
              <a:ext uri="{FF2B5EF4-FFF2-40B4-BE49-F238E27FC236}">
                <a16:creationId xmlns:a16="http://schemas.microsoft.com/office/drawing/2014/main" id="{C16C8E45-96EE-4EE9-B0B1-AA984DF23A93}"/>
              </a:ext>
            </a:extLst>
          </p:cNvPr>
          <p:cNvSpPr>
            <a:spLocks noGrp="1"/>
          </p:cNvSpPr>
          <p:nvPr>
            <p:ph idx="1"/>
          </p:nvPr>
        </p:nvSpPr>
        <p:spPr>
          <a:xfrm>
            <a:off x="1193968" y="1405962"/>
            <a:ext cx="11145253" cy="4833145"/>
          </a:xfrm>
        </p:spPr>
        <p:txBody>
          <a:bodyPr>
            <a:normAutofit/>
          </a:bodyPr>
          <a:lstStyle/>
          <a:p>
            <a:pPr marL="0" indent="0">
              <a:buNone/>
            </a:pPr>
            <a:r>
              <a:rPr lang="en-GB" dirty="0"/>
              <a:t>We strongly believe it is vital that parents/ carers are involved with the support given and progress made by their child. </a:t>
            </a:r>
          </a:p>
          <a:p>
            <a:r>
              <a:rPr lang="en-GB" dirty="0"/>
              <a:t>The SENDCo and class teachers will be available to speak to parents/ carers at parents evenings. </a:t>
            </a:r>
          </a:p>
          <a:p>
            <a:r>
              <a:rPr lang="en-GB" dirty="0"/>
              <a:t>Meetings can be booked to meet with the SENDCo to share any concerns. </a:t>
            </a:r>
          </a:p>
          <a:p>
            <a:r>
              <a:rPr lang="en-GB" dirty="0"/>
              <a:t>Parents/ carers are invited to attend EHCP annual reviews. </a:t>
            </a:r>
          </a:p>
          <a:p>
            <a:r>
              <a:rPr lang="en-GB" dirty="0"/>
              <a:t>All parents have access to Edukey- an app that will show their child’s IEP’s and pupil passports. </a:t>
            </a:r>
          </a:p>
          <a:p>
            <a:r>
              <a:rPr lang="en-GB" dirty="0"/>
              <a:t>Teachers are available for parents/ carers to speak to when they greet your child at the door. </a:t>
            </a:r>
          </a:p>
        </p:txBody>
      </p:sp>
      <p:sp>
        <p:nvSpPr>
          <p:cNvPr id="4" name="Arrow: Left 3">
            <a:hlinkClick r:id="rId2" action="ppaction://hlinksldjump"/>
            <a:extLst>
              <a:ext uri="{FF2B5EF4-FFF2-40B4-BE49-F238E27FC236}">
                <a16:creationId xmlns:a16="http://schemas.microsoft.com/office/drawing/2014/main" id="{62609700-E74B-4B8E-95AE-1095B0EBBA79}"/>
              </a:ext>
            </a:extLst>
          </p:cNvPr>
          <p:cNvSpPr/>
          <p:nvPr/>
        </p:nvSpPr>
        <p:spPr>
          <a:xfrm>
            <a:off x="10542233" y="6092860"/>
            <a:ext cx="1114148" cy="49714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11522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D2F1A-E670-4476-9004-35A44E7F2C09}"/>
              </a:ext>
            </a:extLst>
          </p:cNvPr>
          <p:cNvSpPr>
            <a:spLocks noGrp="1"/>
          </p:cNvSpPr>
          <p:nvPr>
            <p:ph type="title"/>
          </p:nvPr>
        </p:nvSpPr>
        <p:spPr>
          <a:xfrm>
            <a:off x="0" y="-551704"/>
            <a:ext cx="11353800" cy="1690688"/>
          </a:xfrm>
        </p:spPr>
        <p:txBody>
          <a:bodyPr/>
          <a:lstStyle/>
          <a:p>
            <a:r>
              <a:rPr lang="en-GB" b="1" u="sng" dirty="0"/>
              <a:t>Supporting your child in school:</a:t>
            </a:r>
          </a:p>
        </p:txBody>
      </p:sp>
      <p:sp>
        <p:nvSpPr>
          <p:cNvPr id="3" name="Content Placeholder 2">
            <a:extLst>
              <a:ext uri="{FF2B5EF4-FFF2-40B4-BE49-F238E27FC236}">
                <a16:creationId xmlns:a16="http://schemas.microsoft.com/office/drawing/2014/main" id="{E721CFA0-A4EE-4363-833F-DBA4FA943B4E}"/>
              </a:ext>
            </a:extLst>
          </p:cNvPr>
          <p:cNvSpPr>
            <a:spLocks noGrp="1"/>
          </p:cNvSpPr>
          <p:nvPr>
            <p:ph idx="1"/>
          </p:nvPr>
        </p:nvSpPr>
        <p:spPr>
          <a:xfrm>
            <a:off x="112295" y="1138988"/>
            <a:ext cx="11241505" cy="5502443"/>
          </a:xfrm>
        </p:spPr>
        <p:txBody>
          <a:bodyPr>
            <a:normAutofit/>
          </a:bodyPr>
          <a:lstStyle/>
          <a:p>
            <a:pPr marL="0" indent="0">
              <a:buNone/>
            </a:pPr>
            <a:endParaRPr lang="en-GB" dirty="0"/>
          </a:p>
        </p:txBody>
      </p:sp>
      <p:graphicFrame>
        <p:nvGraphicFramePr>
          <p:cNvPr id="4" name="Table 3">
            <a:extLst>
              <a:ext uri="{FF2B5EF4-FFF2-40B4-BE49-F238E27FC236}">
                <a16:creationId xmlns:a16="http://schemas.microsoft.com/office/drawing/2014/main" id="{8B8C75F6-3730-4736-A2F4-F6E318D45F4E}"/>
              </a:ext>
            </a:extLst>
          </p:cNvPr>
          <p:cNvGraphicFramePr>
            <a:graphicFrameLocks noGrp="1"/>
          </p:cNvGraphicFramePr>
          <p:nvPr>
            <p:extLst>
              <p:ext uri="{D42A27DB-BD31-4B8C-83A1-F6EECF244321}">
                <p14:modId xmlns:p14="http://schemas.microsoft.com/office/powerpoint/2010/main" val="1599656350"/>
              </p:ext>
            </p:extLst>
          </p:nvPr>
        </p:nvGraphicFramePr>
        <p:xfrm>
          <a:off x="6096000" y="1138988"/>
          <a:ext cx="5257800" cy="4989091"/>
        </p:xfrm>
        <a:graphic>
          <a:graphicData uri="http://schemas.openxmlformats.org/drawingml/2006/table">
            <a:tbl>
              <a:tblPr firstRow="1" bandRow="1">
                <a:tableStyleId>{9DCAF9ED-07DC-4A11-8D7F-57B35C25682E}</a:tableStyleId>
              </a:tblPr>
              <a:tblGrid>
                <a:gridCol w="5257800">
                  <a:extLst>
                    <a:ext uri="{9D8B030D-6E8A-4147-A177-3AD203B41FA5}">
                      <a16:colId xmlns:a16="http://schemas.microsoft.com/office/drawing/2014/main" val="3714083298"/>
                    </a:ext>
                  </a:extLst>
                </a:gridCol>
              </a:tblGrid>
              <a:tr h="616149">
                <a:tc>
                  <a:txBody>
                    <a:bodyPr/>
                    <a:lstStyle/>
                    <a:p>
                      <a:r>
                        <a:rPr lang="en-GB" dirty="0"/>
                        <a:t>External agencies:</a:t>
                      </a:r>
                    </a:p>
                  </a:txBody>
                  <a:tcPr>
                    <a:solidFill>
                      <a:srgbClr val="C00000"/>
                    </a:solidFill>
                  </a:tcPr>
                </a:tc>
                <a:extLst>
                  <a:ext uri="{0D108BD9-81ED-4DB2-BD59-A6C34878D82A}">
                    <a16:rowId xmlns:a16="http://schemas.microsoft.com/office/drawing/2014/main" val="922714853"/>
                  </a:ext>
                </a:extLst>
              </a:tr>
              <a:tr h="624706">
                <a:tc>
                  <a:txBody>
                    <a:bodyPr/>
                    <a:lstStyle/>
                    <a:p>
                      <a:r>
                        <a:rPr lang="en-GB" dirty="0"/>
                        <a:t>Helen Pitfield : the working together team </a:t>
                      </a:r>
                    </a:p>
                  </a:txBody>
                  <a:tcPr/>
                </a:tc>
                <a:extLst>
                  <a:ext uri="{0D108BD9-81ED-4DB2-BD59-A6C34878D82A}">
                    <a16:rowId xmlns:a16="http://schemas.microsoft.com/office/drawing/2014/main" val="368215516"/>
                  </a:ext>
                </a:extLst>
              </a:tr>
              <a:tr h="624706">
                <a:tc>
                  <a:txBody>
                    <a:bodyPr/>
                    <a:lstStyle/>
                    <a:p>
                      <a:r>
                        <a:rPr lang="en-GB" dirty="0"/>
                        <a:t>Haley Marsh: Mental health support team</a:t>
                      </a:r>
                    </a:p>
                  </a:txBody>
                  <a:tcPr/>
                </a:tc>
                <a:extLst>
                  <a:ext uri="{0D108BD9-81ED-4DB2-BD59-A6C34878D82A}">
                    <a16:rowId xmlns:a16="http://schemas.microsoft.com/office/drawing/2014/main" val="3629055572"/>
                  </a:ext>
                </a:extLst>
              </a:tr>
              <a:tr h="624706">
                <a:tc>
                  <a:txBody>
                    <a:bodyPr/>
                    <a:lstStyle/>
                    <a:p>
                      <a:r>
                        <a:rPr lang="en-GB" dirty="0"/>
                        <a:t>Sophie </a:t>
                      </a:r>
                      <a:r>
                        <a:rPr lang="en-GB" dirty="0" err="1"/>
                        <a:t>Enever</a:t>
                      </a:r>
                      <a:r>
                        <a:rPr lang="en-GB" dirty="0"/>
                        <a:t>: Mental Health support team </a:t>
                      </a:r>
                    </a:p>
                  </a:txBody>
                  <a:tcPr/>
                </a:tc>
                <a:extLst>
                  <a:ext uri="{0D108BD9-81ED-4DB2-BD59-A6C34878D82A}">
                    <a16:rowId xmlns:a16="http://schemas.microsoft.com/office/drawing/2014/main" val="1366895454"/>
                  </a:ext>
                </a:extLst>
              </a:tr>
              <a:tr h="624706">
                <a:tc>
                  <a:txBody>
                    <a:bodyPr/>
                    <a:lstStyle/>
                    <a:p>
                      <a:r>
                        <a:rPr lang="en-GB" dirty="0"/>
                        <a:t>Educational psychologists</a:t>
                      </a:r>
                    </a:p>
                  </a:txBody>
                  <a:tcPr/>
                </a:tc>
                <a:extLst>
                  <a:ext uri="{0D108BD9-81ED-4DB2-BD59-A6C34878D82A}">
                    <a16:rowId xmlns:a16="http://schemas.microsoft.com/office/drawing/2014/main" val="1175926284"/>
                  </a:ext>
                </a:extLst>
              </a:tr>
              <a:tr h="624706">
                <a:tc>
                  <a:txBody>
                    <a:bodyPr/>
                    <a:lstStyle/>
                    <a:p>
                      <a:r>
                        <a:rPr lang="en-GB" dirty="0"/>
                        <a:t>Paediatricians- referrals can be made by the school. </a:t>
                      </a:r>
                    </a:p>
                  </a:txBody>
                  <a:tcPr/>
                </a:tc>
                <a:extLst>
                  <a:ext uri="{0D108BD9-81ED-4DB2-BD59-A6C34878D82A}">
                    <a16:rowId xmlns:a16="http://schemas.microsoft.com/office/drawing/2014/main" val="652849853"/>
                  </a:ext>
                </a:extLst>
              </a:tr>
              <a:tr h="624706">
                <a:tc>
                  <a:txBody>
                    <a:bodyPr/>
                    <a:lstStyle/>
                    <a:p>
                      <a:r>
                        <a:rPr lang="en-GB" dirty="0"/>
                        <a:t>Child and Adult Mental health service </a:t>
                      </a:r>
                    </a:p>
                  </a:txBody>
                  <a:tcPr/>
                </a:tc>
                <a:extLst>
                  <a:ext uri="{0D108BD9-81ED-4DB2-BD59-A6C34878D82A}">
                    <a16:rowId xmlns:a16="http://schemas.microsoft.com/office/drawing/2014/main" val="2387636800"/>
                  </a:ext>
                </a:extLst>
              </a:tr>
              <a:tr h="624706">
                <a:tc>
                  <a:txBody>
                    <a:bodyPr/>
                    <a:lstStyle/>
                    <a:p>
                      <a:r>
                        <a:rPr lang="en-GB" dirty="0"/>
                        <a:t>ASK SALL</a:t>
                      </a:r>
                    </a:p>
                  </a:txBody>
                  <a:tcPr/>
                </a:tc>
                <a:extLst>
                  <a:ext uri="{0D108BD9-81ED-4DB2-BD59-A6C34878D82A}">
                    <a16:rowId xmlns:a16="http://schemas.microsoft.com/office/drawing/2014/main" val="1671741306"/>
                  </a:ext>
                </a:extLst>
              </a:tr>
            </a:tbl>
          </a:graphicData>
        </a:graphic>
      </p:graphicFrame>
      <p:graphicFrame>
        <p:nvGraphicFramePr>
          <p:cNvPr id="5" name="Table 4">
            <a:extLst>
              <a:ext uri="{FF2B5EF4-FFF2-40B4-BE49-F238E27FC236}">
                <a16:creationId xmlns:a16="http://schemas.microsoft.com/office/drawing/2014/main" id="{AEF97013-4F46-49B1-B33E-7BEDDC694D45}"/>
              </a:ext>
            </a:extLst>
          </p:cNvPr>
          <p:cNvGraphicFramePr>
            <a:graphicFrameLocks noGrp="1"/>
          </p:cNvGraphicFramePr>
          <p:nvPr>
            <p:extLst>
              <p:ext uri="{D42A27DB-BD31-4B8C-83A1-F6EECF244321}">
                <p14:modId xmlns:p14="http://schemas.microsoft.com/office/powerpoint/2010/main" val="3219589983"/>
              </p:ext>
            </p:extLst>
          </p:nvPr>
        </p:nvGraphicFramePr>
        <p:xfrm>
          <a:off x="112295" y="1138988"/>
          <a:ext cx="5983705" cy="4989095"/>
        </p:xfrm>
        <a:graphic>
          <a:graphicData uri="http://schemas.openxmlformats.org/drawingml/2006/table">
            <a:tbl>
              <a:tblPr firstRow="1" bandRow="1">
                <a:tableStyleId>{9DCAF9ED-07DC-4A11-8D7F-57B35C25682E}</a:tableStyleId>
              </a:tblPr>
              <a:tblGrid>
                <a:gridCol w="5983705">
                  <a:extLst>
                    <a:ext uri="{9D8B030D-6E8A-4147-A177-3AD203B41FA5}">
                      <a16:colId xmlns:a16="http://schemas.microsoft.com/office/drawing/2014/main" val="913631040"/>
                    </a:ext>
                  </a:extLst>
                </a:gridCol>
              </a:tblGrid>
              <a:tr h="428980">
                <a:tc>
                  <a:txBody>
                    <a:bodyPr/>
                    <a:lstStyle/>
                    <a:p>
                      <a:r>
                        <a:rPr lang="en-GB" dirty="0"/>
                        <a:t>Internal support:</a:t>
                      </a:r>
                    </a:p>
                  </a:txBody>
                  <a:tcPr>
                    <a:solidFill>
                      <a:srgbClr val="C00000"/>
                    </a:solidFill>
                  </a:tcPr>
                </a:tc>
                <a:extLst>
                  <a:ext uri="{0D108BD9-81ED-4DB2-BD59-A6C34878D82A}">
                    <a16:rowId xmlns:a16="http://schemas.microsoft.com/office/drawing/2014/main" val="3590574906"/>
                  </a:ext>
                </a:extLst>
              </a:tr>
              <a:tr h="740431">
                <a:tc>
                  <a:txBody>
                    <a:bodyPr/>
                    <a:lstStyle/>
                    <a:p>
                      <a:r>
                        <a:rPr lang="en-GB" dirty="0"/>
                        <a:t>Class teacher: will set tasks that are appropriate and accessible. </a:t>
                      </a:r>
                    </a:p>
                  </a:txBody>
                  <a:tcPr/>
                </a:tc>
                <a:extLst>
                  <a:ext uri="{0D108BD9-81ED-4DB2-BD59-A6C34878D82A}">
                    <a16:rowId xmlns:a16="http://schemas.microsoft.com/office/drawing/2014/main" val="1232847853"/>
                  </a:ext>
                </a:extLst>
              </a:tr>
              <a:tr h="740431">
                <a:tc>
                  <a:txBody>
                    <a:bodyPr/>
                    <a:lstStyle/>
                    <a:p>
                      <a:r>
                        <a:rPr lang="en-GB" dirty="0"/>
                        <a:t>TA’s: support all pupils in the class. May provide 1:1 to a small group of children. </a:t>
                      </a:r>
                    </a:p>
                  </a:txBody>
                  <a:tcPr/>
                </a:tc>
                <a:extLst>
                  <a:ext uri="{0D108BD9-81ED-4DB2-BD59-A6C34878D82A}">
                    <a16:rowId xmlns:a16="http://schemas.microsoft.com/office/drawing/2014/main" val="2549849727"/>
                  </a:ext>
                </a:extLst>
              </a:tr>
              <a:tr h="740431">
                <a:tc>
                  <a:txBody>
                    <a:bodyPr/>
                    <a:lstStyle/>
                    <a:p>
                      <a:r>
                        <a:rPr lang="en-GB" dirty="0"/>
                        <a:t>SENDCo: completes referrals to agencies. Monitors children’s progress and will hold review meetings. </a:t>
                      </a:r>
                    </a:p>
                  </a:txBody>
                  <a:tcPr/>
                </a:tc>
                <a:extLst>
                  <a:ext uri="{0D108BD9-81ED-4DB2-BD59-A6C34878D82A}">
                    <a16:rowId xmlns:a16="http://schemas.microsoft.com/office/drawing/2014/main" val="3728544543"/>
                  </a:ext>
                </a:extLst>
              </a:tr>
              <a:tr h="740431">
                <a:tc>
                  <a:txBody>
                    <a:bodyPr/>
                    <a:lstStyle/>
                    <a:p>
                      <a:r>
                        <a:rPr lang="en-GB" dirty="0"/>
                        <a:t>Midday supervisors: provide support monitoring personal, social and emotional needs. </a:t>
                      </a:r>
                    </a:p>
                  </a:txBody>
                  <a:tcPr/>
                </a:tc>
                <a:extLst>
                  <a:ext uri="{0D108BD9-81ED-4DB2-BD59-A6C34878D82A}">
                    <a16:rowId xmlns:a16="http://schemas.microsoft.com/office/drawing/2014/main" val="873812276"/>
                  </a:ext>
                </a:extLst>
              </a:tr>
              <a:tr h="740431">
                <a:tc>
                  <a:txBody>
                    <a:bodyPr/>
                    <a:lstStyle/>
                    <a:p>
                      <a:r>
                        <a:rPr lang="en-GB" dirty="0"/>
                        <a:t>SEND governor: oversees the SEN policy. Yearly visits to the school with the SENDCo. </a:t>
                      </a:r>
                    </a:p>
                  </a:txBody>
                  <a:tcPr/>
                </a:tc>
                <a:extLst>
                  <a:ext uri="{0D108BD9-81ED-4DB2-BD59-A6C34878D82A}">
                    <a16:rowId xmlns:a16="http://schemas.microsoft.com/office/drawing/2014/main" val="2284203395"/>
                  </a:ext>
                </a:extLst>
              </a:tr>
              <a:tr h="428980">
                <a:tc>
                  <a:txBody>
                    <a:bodyPr/>
                    <a:lstStyle/>
                    <a:p>
                      <a:r>
                        <a:rPr lang="en-GB" dirty="0"/>
                        <a:t>Volunteers: support children with reading. </a:t>
                      </a:r>
                    </a:p>
                  </a:txBody>
                  <a:tcPr/>
                </a:tc>
                <a:extLst>
                  <a:ext uri="{0D108BD9-81ED-4DB2-BD59-A6C34878D82A}">
                    <a16:rowId xmlns:a16="http://schemas.microsoft.com/office/drawing/2014/main" val="3079561174"/>
                  </a:ext>
                </a:extLst>
              </a:tr>
              <a:tr h="428980">
                <a:tc>
                  <a:txBody>
                    <a:bodyPr/>
                    <a:lstStyle/>
                    <a:p>
                      <a:endParaRPr lang="en-GB" dirty="0"/>
                    </a:p>
                  </a:txBody>
                  <a:tcPr/>
                </a:tc>
                <a:extLst>
                  <a:ext uri="{0D108BD9-81ED-4DB2-BD59-A6C34878D82A}">
                    <a16:rowId xmlns:a16="http://schemas.microsoft.com/office/drawing/2014/main" val="4114459035"/>
                  </a:ext>
                </a:extLst>
              </a:tr>
            </a:tbl>
          </a:graphicData>
        </a:graphic>
      </p:graphicFrame>
      <p:sp>
        <p:nvSpPr>
          <p:cNvPr id="6" name="Arrow: Left 5">
            <a:hlinkClick r:id="rId2" action="ppaction://hlinksldjump"/>
            <a:extLst>
              <a:ext uri="{FF2B5EF4-FFF2-40B4-BE49-F238E27FC236}">
                <a16:creationId xmlns:a16="http://schemas.microsoft.com/office/drawing/2014/main" id="{2F2E0CF2-A21A-4840-9E65-0382F00341B5}"/>
              </a:ext>
            </a:extLst>
          </p:cNvPr>
          <p:cNvSpPr/>
          <p:nvPr/>
        </p:nvSpPr>
        <p:spPr>
          <a:xfrm>
            <a:off x="10551111" y="6241002"/>
            <a:ext cx="1114148" cy="49714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10204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BE861-CE32-4351-AC34-E490B6A0DAA4}"/>
              </a:ext>
            </a:extLst>
          </p:cNvPr>
          <p:cNvSpPr>
            <a:spLocks noGrp="1"/>
          </p:cNvSpPr>
          <p:nvPr>
            <p:ph type="title"/>
          </p:nvPr>
        </p:nvSpPr>
        <p:spPr>
          <a:xfrm>
            <a:off x="0" y="0"/>
            <a:ext cx="10515600" cy="1325563"/>
          </a:xfrm>
        </p:spPr>
        <p:txBody>
          <a:bodyPr/>
          <a:lstStyle/>
          <a:p>
            <a:r>
              <a:rPr lang="en-GB" b="1" u="sng" dirty="0"/>
              <a:t>Pupil involvement: </a:t>
            </a:r>
          </a:p>
        </p:txBody>
      </p:sp>
      <p:pic>
        <p:nvPicPr>
          <p:cNvPr id="4" name="Content Placeholder 3">
            <a:extLst>
              <a:ext uri="{FF2B5EF4-FFF2-40B4-BE49-F238E27FC236}">
                <a16:creationId xmlns:a16="http://schemas.microsoft.com/office/drawing/2014/main" id="{ADD32A40-285F-4FB9-A422-DDA5847B48B8}"/>
              </a:ext>
            </a:extLst>
          </p:cNvPr>
          <p:cNvPicPr>
            <a:picLocks noGrp="1" noChangeAspect="1"/>
          </p:cNvPicPr>
          <p:nvPr>
            <p:ph idx="1"/>
          </p:nvPr>
        </p:nvPicPr>
        <p:blipFill>
          <a:blip r:embed="rId2"/>
          <a:stretch>
            <a:fillRect/>
          </a:stretch>
        </p:blipFill>
        <p:spPr>
          <a:xfrm>
            <a:off x="4772957" y="1238148"/>
            <a:ext cx="2646086" cy="5254727"/>
          </a:xfrm>
          <a:prstGeom prst="rect">
            <a:avLst/>
          </a:prstGeom>
        </p:spPr>
      </p:pic>
      <p:sp>
        <p:nvSpPr>
          <p:cNvPr id="5" name="TextBox 4">
            <a:extLst>
              <a:ext uri="{FF2B5EF4-FFF2-40B4-BE49-F238E27FC236}">
                <a16:creationId xmlns:a16="http://schemas.microsoft.com/office/drawing/2014/main" id="{95798280-49E2-4FFB-AA89-9F211FDE248A}"/>
              </a:ext>
            </a:extLst>
          </p:cNvPr>
          <p:cNvSpPr txBox="1"/>
          <p:nvPr/>
        </p:nvSpPr>
        <p:spPr>
          <a:xfrm>
            <a:off x="5585534" y="3542345"/>
            <a:ext cx="1020932" cy="646331"/>
          </a:xfrm>
          <a:prstGeom prst="rect">
            <a:avLst/>
          </a:prstGeom>
          <a:noFill/>
        </p:spPr>
        <p:txBody>
          <a:bodyPr wrap="square" rtlCol="0">
            <a:spAutoFit/>
          </a:bodyPr>
          <a:lstStyle/>
          <a:p>
            <a:pPr algn="ctr"/>
            <a:r>
              <a:rPr lang="en-GB" dirty="0"/>
              <a:t>Child </a:t>
            </a:r>
          </a:p>
          <a:p>
            <a:pPr algn="ctr"/>
            <a:r>
              <a:rPr lang="en-GB" dirty="0"/>
              <a:t>centred</a:t>
            </a:r>
          </a:p>
        </p:txBody>
      </p:sp>
      <p:sp>
        <p:nvSpPr>
          <p:cNvPr id="7" name="Arrow: Left 6">
            <a:hlinkClick r:id="rId3" action="ppaction://hlinksldjump"/>
            <a:extLst>
              <a:ext uri="{FF2B5EF4-FFF2-40B4-BE49-F238E27FC236}">
                <a16:creationId xmlns:a16="http://schemas.microsoft.com/office/drawing/2014/main" id="{8340DFAD-9D54-4030-9B22-4EBE24C35394}"/>
              </a:ext>
            </a:extLst>
          </p:cNvPr>
          <p:cNvSpPr/>
          <p:nvPr/>
        </p:nvSpPr>
        <p:spPr>
          <a:xfrm>
            <a:off x="10613254" y="6143348"/>
            <a:ext cx="1114148" cy="49714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peech Bubble: Oval 2">
            <a:extLst>
              <a:ext uri="{FF2B5EF4-FFF2-40B4-BE49-F238E27FC236}">
                <a16:creationId xmlns:a16="http://schemas.microsoft.com/office/drawing/2014/main" id="{582C882F-7008-46F2-8D45-4208F985F4C0}"/>
              </a:ext>
            </a:extLst>
          </p:cNvPr>
          <p:cNvSpPr/>
          <p:nvPr/>
        </p:nvSpPr>
        <p:spPr>
          <a:xfrm>
            <a:off x="7723573" y="967666"/>
            <a:ext cx="1935332" cy="1455938"/>
          </a:xfrm>
          <a:prstGeom prst="wedgeEllipseCallout">
            <a:avLst>
              <a:gd name="adj1" fmla="val -63494"/>
              <a:gd name="adj2" fmla="val 5030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D211EF1D-89E8-4C50-A7F8-971F8FB04BF8}"/>
              </a:ext>
            </a:extLst>
          </p:cNvPr>
          <p:cNvSpPr txBox="1"/>
          <p:nvPr/>
        </p:nvSpPr>
        <p:spPr>
          <a:xfrm>
            <a:off x="7812349" y="1238148"/>
            <a:ext cx="1846556" cy="954107"/>
          </a:xfrm>
          <a:prstGeom prst="rect">
            <a:avLst/>
          </a:prstGeom>
          <a:noFill/>
        </p:spPr>
        <p:txBody>
          <a:bodyPr wrap="square" rtlCol="0">
            <a:spAutoFit/>
          </a:bodyPr>
          <a:lstStyle/>
          <a:p>
            <a:r>
              <a:rPr lang="en-GB" sz="1400" dirty="0">
                <a:solidFill>
                  <a:schemeClr val="bg1"/>
                </a:solidFill>
              </a:rPr>
              <a:t>The teachers support me when I am stressed with learning by reading the work. </a:t>
            </a:r>
          </a:p>
        </p:txBody>
      </p:sp>
      <p:sp>
        <p:nvSpPr>
          <p:cNvPr id="9" name="Speech Bubble: Oval 8">
            <a:extLst>
              <a:ext uri="{FF2B5EF4-FFF2-40B4-BE49-F238E27FC236}">
                <a16:creationId xmlns:a16="http://schemas.microsoft.com/office/drawing/2014/main" id="{A501C8CE-AE3D-4CCC-B8C4-1A6CC0D06DE8}"/>
              </a:ext>
            </a:extLst>
          </p:cNvPr>
          <p:cNvSpPr/>
          <p:nvPr/>
        </p:nvSpPr>
        <p:spPr>
          <a:xfrm>
            <a:off x="8833282" y="2423604"/>
            <a:ext cx="2319291" cy="1765072"/>
          </a:xfrm>
          <a:prstGeom prst="wedgeEllipseCallout">
            <a:avLst>
              <a:gd name="adj1" fmla="val -96622"/>
              <a:gd name="adj2" fmla="val 408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0EB8326D-DBA7-4435-83F4-CBD31E9E9D1B}"/>
              </a:ext>
            </a:extLst>
          </p:cNvPr>
          <p:cNvSpPr txBox="1"/>
          <p:nvPr/>
        </p:nvSpPr>
        <p:spPr>
          <a:xfrm>
            <a:off x="9057443" y="2613642"/>
            <a:ext cx="2095130" cy="1384995"/>
          </a:xfrm>
          <a:prstGeom prst="rect">
            <a:avLst/>
          </a:prstGeom>
          <a:noFill/>
        </p:spPr>
        <p:txBody>
          <a:bodyPr wrap="square" rtlCol="0">
            <a:spAutoFit/>
          </a:bodyPr>
          <a:lstStyle/>
          <a:p>
            <a:r>
              <a:rPr lang="en-GB" sz="1400" dirty="0">
                <a:solidFill>
                  <a:schemeClr val="bg1"/>
                </a:solidFill>
              </a:rPr>
              <a:t>I feel supported with my diabetes because the teachers are there to support but are helping me become independent with it. </a:t>
            </a:r>
          </a:p>
        </p:txBody>
      </p:sp>
      <p:sp>
        <p:nvSpPr>
          <p:cNvPr id="11" name="Speech Bubble: Oval 10">
            <a:extLst>
              <a:ext uri="{FF2B5EF4-FFF2-40B4-BE49-F238E27FC236}">
                <a16:creationId xmlns:a16="http://schemas.microsoft.com/office/drawing/2014/main" id="{FEEF904E-90AC-49C1-893A-7E1EFE6A1662}"/>
              </a:ext>
            </a:extLst>
          </p:cNvPr>
          <p:cNvSpPr/>
          <p:nvPr/>
        </p:nvSpPr>
        <p:spPr>
          <a:xfrm>
            <a:off x="7723573" y="4420025"/>
            <a:ext cx="1935332" cy="1455938"/>
          </a:xfrm>
          <a:prstGeom prst="wedgeEllipseCallout">
            <a:avLst>
              <a:gd name="adj1" fmla="val -61200"/>
              <a:gd name="adj2" fmla="val 37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340644D4-C99B-4CEC-A73E-B4622C093D1D}"/>
              </a:ext>
            </a:extLst>
          </p:cNvPr>
          <p:cNvSpPr txBox="1"/>
          <p:nvPr/>
        </p:nvSpPr>
        <p:spPr>
          <a:xfrm>
            <a:off x="8119503" y="4490968"/>
            <a:ext cx="1610423" cy="1384995"/>
          </a:xfrm>
          <a:prstGeom prst="rect">
            <a:avLst/>
          </a:prstGeom>
          <a:noFill/>
        </p:spPr>
        <p:txBody>
          <a:bodyPr wrap="square" rtlCol="0">
            <a:spAutoFit/>
          </a:bodyPr>
          <a:lstStyle/>
          <a:p>
            <a:r>
              <a:rPr lang="en-GB" sz="1400" dirty="0">
                <a:solidFill>
                  <a:schemeClr val="bg1"/>
                </a:solidFill>
              </a:rPr>
              <a:t>I can go to a teacher when I need help and it makes me happy that I have a comfort toy. </a:t>
            </a:r>
          </a:p>
        </p:txBody>
      </p:sp>
      <p:sp>
        <p:nvSpPr>
          <p:cNvPr id="13" name="Speech Bubble: Oval 12">
            <a:extLst>
              <a:ext uri="{FF2B5EF4-FFF2-40B4-BE49-F238E27FC236}">
                <a16:creationId xmlns:a16="http://schemas.microsoft.com/office/drawing/2014/main" id="{8693026C-55F2-432E-A29E-C76DCEE6C11B}"/>
              </a:ext>
            </a:extLst>
          </p:cNvPr>
          <p:cNvSpPr/>
          <p:nvPr/>
        </p:nvSpPr>
        <p:spPr>
          <a:xfrm>
            <a:off x="1578745" y="1238149"/>
            <a:ext cx="1883545" cy="1569986"/>
          </a:xfrm>
          <a:prstGeom prst="wedgeEllipseCallout">
            <a:avLst>
              <a:gd name="adj1" fmla="val 112676"/>
              <a:gd name="adj2" fmla="val 457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extLst>
              <a:ext uri="{FF2B5EF4-FFF2-40B4-BE49-F238E27FC236}">
                <a16:creationId xmlns:a16="http://schemas.microsoft.com/office/drawing/2014/main" id="{768631E5-9F98-43C2-86A8-3B8878AB2FED}"/>
              </a:ext>
            </a:extLst>
          </p:cNvPr>
          <p:cNvSpPr txBox="1"/>
          <p:nvPr/>
        </p:nvSpPr>
        <p:spPr>
          <a:xfrm>
            <a:off x="1754819" y="1444091"/>
            <a:ext cx="1556551" cy="1169551"/>
          </a:xfrm>
          <a:prstGeom prst="rect">
            <a:avLst/>
          </a:prstGeom>
          <a:noFill/>
        </p:spPr>
        <p:txBody>
          <a:bodyPr wrap="square" rtlCol="0">
            <a:spAutoFit/>
          </a:bodyPr>
          <a:lstStyle/>
          <a:p>
            <a:r>
              <a:rPr lang="en-GB" sz="1400" dirty="0">
                <a:solidFill>
                  <a:schemeClr val="bg1"/>
                </a:solidFill>
              </a:rPr>
              <a:t>I feel happy when I can go to the sensory room because it helps me be calm. </a:t>
            </a:r>
          </a:p>
        </p:txBody>
      </p:sp>
      <p:sp>
        <p:nvSpPr>
          <p:cNvPr id="15" name="Speech Bubble: Oval 14">
            <a:extLst>
              <a:ext uri="{FF2B5EF4-FFF2-40B4-BE49-F238E27FC236}">
                <a16:creationId xmlns:a16="http://schemas.microsoft.com/office/drawing/2014/main" id="{451989D1-5FA9-4ABC-AA72-763536D9557A}"/>
              </a:ext>
            </a:extLst>
          </p:cNvPr>
          <p:cNvSpPr/>
          <p:nvPr/>
        </p:nvSpPr>
        <p:spPr>
          <a:xfrm>
            <a:off x="615518" y="2926663"/>
            <a:ext cx="2241848" cy="1564306"/>
          </a:xfrm>
          <a:prstGeom prst="wedgeEllipseCallout">
            <a:avLst>
              <a:gd name="adj1" fmla="val 102455"/>
              <a:gd name="adj2" fmla="val 3245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94659F2A-B470-4497-A421-267E757EDED6}"/>
              </a:ext>
            </a:extLst>
          </p:cNvPr>
          <p:cNvSpPr txBox="1"/>
          <p:nvPr/>
        </p:nvSpPr>
        <p:spPr>
          <a:xfrm>
            <a:off x="807363" y="3170555"/>
            <a:ext cx="2050002" cy="954107"/>
          </a:xfrm>
          <a:prstGeom prst="rect">
            <a:avLst/>
          </a:prstGeom>
          <a:noFill/>
        </p:spPr>
        <p:txBody>
          <a:bodyPr wrap="square" rtlCol="0">
            <a:spAutoFit/>
          </a:bodyPr>
          <a:lstStyle/>
          <a:p>
            <a:r>
              <a:rPr lang="en-GB" sz="1400" dirty="0">
                <a:solidFill>
                  <a:schemeClr val="bg1"/>
                </a:solidFill>
              </a:rPr>
              <a:t>I enjoy time to play basketball for 10 minutes for calm down and reward time. </a:t>
            </a:r>
          </a:p>
        </p:txBody>
      </p:sp>
      <p:sp>
        <p:nvSpPr>
          <p:cNvPr id="17" name="Speech Bubble: Oval 16">
            <a:extLst>
              <a:ext uri="{FF2B5EF4-FFF2-40B4-BE49-F238E27FC236}">
                <a16:creationId xmlns:a16="http://schemas.microsoft.com/office/drawing/2014/main" id="{F2ADF318-34FF-4BD2-AB9C-136409A55C76}"/>
              </a:ext>
            </a:extLst>
          </p:cNvPr>
          <p:cNvSpPr/>
          <p:nvPr/>
        </p:nvSpPr>
        <p:spPr>
          <a:xfrm>
            <a:off x="1879830" y="4636131"/>
            <a:ext cx="1935332" cy="1455938"/>
          </a:xfrm>
          <a:prstGeom prst="wedgeEllipseCallout">
            <a:avLst>
              <a:gd name="adj1" fmla="val 83754"/>
              <a:gd name="adj2" fmla="val 356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71F8A624-62A3-4807-B431-0E6EFE04EAFC}"/>
              </a:ext>
            </a:extLst>
          </p:cNvPr>
          <p:cNvSpPr txBox="1"/>
          <p:nvPr/>
        </p:nvSpPr>
        <p:spPr>
          <a:xfrm>
            <a:off x="2081452" y="4887046"/>
            <a:ext cx="1662360" cy="954107"/>
          </a:xfrm>
          <a:prstGeom prst="rect">
            <a:avLst/>
          </a:prstGeom>
          <a:noFill/>
        </p:spPr>
        <p:txBody>
          <a:bodyPr wrap="square" rtlCol="0">
            <a:spAutoFit/>
          </a:bodyPr>
          <a:lstStyle/>
          <a:p>
            <a:r>
              <a:rPr lang="en-GB" sz="1400" dirty="0">
                <a:solidFill>
                  <a:schemeClr val="bg1"/>
                </a:solidFill>
              </a:rPr>
              <a:t>I enjoy music time with an adult and a friend as a reward for good choices. </a:t>
            </a:r>
          </a:p>
        </p:txBody>
      </p:sp>
    </p:spTree>
    <p:extLst>
      <p:ext uri="{BB962C8B-B14F-4D97-AF65-F5344CB8AC3E}">
        <p14:creationId xmlns:p14="http://schemas.microsoft.com/office/powerpoint/2010/main" val="17394008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acd32bd-fdff-43ba-97da-66b7b0d1e724">
      <Terms xmlns="http://schemas.microsoft.com/office/infopath/2007/PartnerControls"/>
    </lcf76f155ced4ddcb4097134ff3c332f>
    <TaxCatchAll xmlns="6285ff97-8c00-4afd-898e-c92605ca5b5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954DCF7A50DC4E92835BCDF3A6A589" ma:contentTypeVersion="18" ma:contentTypeDescription="Create a new document." ma:contentTypeScope="" ma:versionID="c00586367e1525430ccd22093544a3ba">
  <xsd:schema xmlns:xsd="http://www.w3.org/2001/XMLSchema" xmlns:xs="http://www.w3.org/2001/XMLSchema" xmlns:p="http://schemas.microsoft.com/office/2006/metadata/properties" xmlns:ns2="8acd32bd-fdff-43ba-97da-66b7b0d1e724" xmlns:ns3="6285ff97-8c00-4afd-898e-c92605ca5b53" targetNamespace="http://schemas.microsoft.com/office/2006/metadata/properties" ma:root="true" ma:fieldsID="73562be828802e121b0b86ba7dc3f93b" ns2:_="" ns3:_="">
    <xsd:import namespace="8acd32bd-fdff-43ba-97da-66b7b0d1e724"/>
    <xsd:import namespace="6285ff97-8c00-4afd-898e-c92605ca5b5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cd32bd-fdff-43ba-97da-66b7b0d1e7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dc7eda33-df78-43eb-aeae-47f7c35e749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285ff97-8c00-4afd-898e-c92605ca5b53"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d3cfd75a-3c09-42e8-a228-836b78c85a99}" ma:internalName="TaxCatchAll" ma:showField="CatchAllData" ma:web="6285ff97-8c00-4afd-898e-c92605ca5b53">
      <xsd:complexType>
        <xsd:complexContent>
          <xsd:extension base="dms:MultiChoiceLookup">
            <xsd:sequence>
              <xsd:element name="Value" type="dms:Lookup" maxOccurs="unbounded" minOccurs="0" nillable="true"/>
            </xsd:sequence>
          </xsd:extension>
        </xsd:complexContent>
      </xsd:complexType>
    </xsd:element>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D4CF3E-F91F-40A7-852D-3C368215ED86}">
  <ds:schemaRefs>
    <ds:schemaRef ds:uri="http://schemas.microsoft.com/sharepoint/v3/contenttype/forms"/>
  </ds:schemaRefs>
</ds:datastoreItem>
</file>

<file path=customXml/itemProps2.xml><?xml version="1.0" encoding="utf-8"?>
<ds:datastoreItem xmlns:ds="http://schemas.openxmlformats.org/officeDocument/2006/customXml" ds:itemID="{182353DC-787E-40D8-AE82-C71AD7140FB8}">
  <ds:schemaRefs>
    <ds:schemaRef ds:uri="6285ff97-8c00-4afd-898e-c92605ca5b53"/>
    <ds:schemaRef ds:uri="http://purl.org/dc/elements/1.1/"/>
    <ds:schemaRef ds:uri="8acd32bd-fdff-43ba-97da-66b7b0d1e724"/>
    <ds:schemaRef ds:uri="http://schemas.microsoft.com/office/infopath/2007/PartnerControls"/>
    <ds:schemaRef ds:uri="http://schemas.microsoft.com/office/2006/documentManagement/types"/>
    <ds:schemaRef ds:uri="http://purl.org/dc/terms/"/>
    <ds:schemaRef ds:uri="http://schemas.microsoft.com/office/2006/metadata/properties"/>
    <ds:schemaRef ds:uri="http://purl.org/dc/dcmitype/"/>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FF28C13-9D07-4E8F-9396-82C1A3A6A2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cd32bd-fdff-43ba-97da-66b7b0d1e724"/>
    <ds:schemaRef ds:uri="6285ff97-8c00-4afd-898e-c92605ca5b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e43d8322-c484-4802-ace6-af5db86103d0}" enabled="0" method="" siteId="{e43d8322-c484-4802-ace6-af5db86103d0}" removed="1"/>
</clbl:labelList>
</file>

<file path=docProps/app.xml><?xml version="1.0" encoding="utf-8"?>
<Properties xmlns="http://schemas.openxmlformats.org/officeDocument/2006/extended-properties" xmlns:vt="http://schemas.openxmlformats.org/officeDocument/2006/docPropsVTypes">
  <Template>TM03457496[[fn=Parallax]]</Template>
  <TotalTime>2029</TotalTime>
  <Words>2006</Words>
  <Application>Microsoft Office PowerPoint</Application>
  <PresentationFormat>Widescreen</PresentationFormat>
  <Paragraphs>220</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Corbel</vt:lpstr>
      <vt:lpstr>Parallax</vt:lpstr>
      <vt:lpstr>Chapel St Leonards Primary School SEND information report  2025/2026</vt:lpstr>
      <vt:lpstr>Contents: </vt:lpstr>
      <vt:lpstr>Key Contacts:</vt:lpstr>
      <vt:lpstr>SEND journey</vt:lpstr>
      <vt:lpstr>Graduated approach to supporting pupils with SEN:</vt:lpstr>
      <vt:lpstr>What special educational needs do we cater for?</vt:lpstr>
      <vt:lpstr>How we involve parents/ carers:</vt:lpstr>
      <vt:lpstr>Supporting your child in school:</vt:lpstr>
      <vt:lpstr>Pupil involvement: </vt:lpstr>
      <vt:lpstr>What training have our staff had in order to support your child with SEN? </vt:lpstr>
      <vt:lpstr>Supporting wellbeing:</vt:lpstr>
      <vt:lpstr>Identifying SEND in EYFS:</vt:lpstr>
      <vt:lpstr>Children’s involvement:  </vt:lpstr>
      <vt:lpstr>Curriculum support: </vt:lpstr>
      <vt:lpstr>Child’s attainment and achievement:</vt:lpstr>
      <vt:lpstr>Transition:</vt:lpstr>
      <vt:lpstr>Extra- curricular activities:</vt:lpstr>
      <vt:lpstr>Support for families:</vt:lpstr>
      <vt:lpstr>Complaints procedure:</vt:lpstr>
      <vt:lpstr>Any further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Chapel St Leonards Primary School SEND information report  2024/2025</dc:title>
  <dc:creator>Charlotte Smith</dc:creator>
  <cp:lastModifiedBy>Sherilyn Borrell</cp:lastModifiedBy>
  <cp:revision>28</cp:revision>
  <dcterms:created xsi:type="dcterms:W3CDTF">2024-06-17T10:59:21Z</dcterms:created>
  <dcterms:modified xsi:type="dcterms:W3CDTF">2025-09-05T15:07:29Z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0x010100E6954DCF7A50DC4E92835BCDF3A6A589</vt:lpwstr>
  </property>
  <property fmtid="{D5CDD505-2E9C-101B-9397-08002B2CF9AE}" pid="3" name="MediaServiceImageTags">
    <vt:lpwstr/>
  </property>
</Properties>
</file>